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Ultra-Bold" charset="1" panose="00000900000000000000"/>
      <p:regular r:id="rId26"/>
    </p:embeddedFont>
    <p:embeddedFont>
      <p:font typeface="Neue Machina Ultra-Bold" charset="1" panose="00000900000000000000"/>
      <p:regular r:id="rId27"/>
    </p:embeddedFont>
    <p:embeddedFont>
      <p:font typeface="Arial" charset="1" panose="020B0604020202020204"/>
      <p:regular r:id="rId28"/>
    </p:embeddedFont>
    <p:embeddedFont>
      <p:font typeface="Arial Bold" charset="1" panose="020B0704020202020204"/>
      <p:regular r:id="rId29"/>
    </p:embeddedFont>
    <p:embeddedFont>
      <p:font typeface="Calistoga" charset="1" panose="00000500000000000000"/>
      <p:regular r:id="rId30"/>
    </p:embeddedFont>
    <p:embeddedFont>
      <p:font typeface="Public Sans Bold"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bhavikjikadara/us-airline-flight-routes-and-fares-1993-2024" TargetMode="External" Type="http://schemas.openxmlformats.org/officeDocument/2006/relationships/hyperlink"/><Relationship Id="rId11" Target="https://www.kaggle.com/datasets/bhavikjikadara/us-airline-flight-routes-and-fares-1993-2024" TargetMode="External" Type="http://schemas.openxmlformats.org/officeDocument/2006/relationships/hyperlink"/><Relationship Id="rId12" Target="https://www.kaggle.com/datasets/bhavikjikadara/us-airline-flight-routes-and-fares-1993-2024" TargetMode="External" Type="http://schemas.openxmlformats.org/officeDocument/2006/relationships/hyperlink"/><Relationship Id="rId13" Target="https://www.kaggle.com/datasets/bhavikjikadara/us-airline-flight-routes-and-fares-1993-2024" TargetMode="External" Type="http://schemas.openxmlformats.org/officeDocument/2006/relationships/hyperlink"/><Relationship Id="rId14" Target="https://www.kaggle.com/datasets/bhavikjikadara/us-airline-flight-routes-and-fares-1993-2024" TargetMode="External" Type="http://schemas.openxmlformats.org/officeDocument/2006/relationships/hyperlink"/><Relationship Id="rId15" Target="https://www.kaggle.com/datasets/bhavikjikadara/us-airline-flight-routes-and-fares-1993-2024" TargetMode="External" Type="http://schemas.openxmlformats.org/officeDocument/2006/relationships/hyperlink"/><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https://www.kaggle.com/datasets/bhavikjikadara/us-airline-flight-routes-and-fares-1993-2024" TargetMode="External" Type="http://schemas.openxmlformats.org/officeDocument/2006/relationships/hyperlink"/><Relationship Id="rId8" Target="https://www.kaggle.com/datasets/bhavikjikadara/us-airline-flight-routes-and-fares-1993-2024" TargetMode="External" Type="http://schemas.openxmlformats.org/officeDocument/2006/relationships/hyperlink"/><Relationship Id="rId9" Target="https://www.kaggle.com/datasets/bhavikjikadara/us-airline-flight-routes-and-fares-1993-2024"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sp>
        <p:nvSpPr>
          <p:cNvPr name="Freeform 2" id="2"/>
          <p:cNvSpPr/>
          <p:nvPr/>
        </p:nvSpPr>
        <p:spPr>
          <a:xfrm flipH="false" flipV="false" rot="-7160485">
            <a:off x="15402891" y="3031690"/>
            <a:ext cx="6728545" cy="6403217"/>
          </a:xfrm>
          <a:custGeom>
            <a:avLst/>
            <a:gdLst/>
            <a:ahLst/>
            <a:cxnLst/>
            <a:rect r="r" b="b" t="t" l="l"/>
            <a:pathLst>
              <a:path h="6403217" w="6728545">
                <a:moveTo>
                  <a:pt x="0" y="0"/>
                </a:moveTo>
                <a:lnTo>
                  <a:pt x="6728545" y="0"/>
                </a:lnTo>
                <a:lnTo>
                  <a:pt x="6728545" y="6403216"/>
                </a:lnTo>
                <a:lnTo>
                  <a:pt x="0" y="6403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7931" y="1527825"/>
            <a:ext cx="16972138" cy="2246698"/>
            <a:chOff x="0" y="0"/>
            <a:chExt cx="3946935" cy="522478"/>
          </a:xfrm>
        </p:grpSpPr>
        <p:sp>
          <p:nvSpPr>
            <p:cNvPr name="Freeform 4" id="4"/>
            <p:cNvSpPr/>
            <p:nvPr/>
          </p:nvSpPr>
          <p:spPr>
            <a:xfrm flipH="false" flipV="false" rot="0">
              <a:off x="0" y="0"/>
              <a:ext cx="3946935" cy="522478"/>
            </a:xfrm>
            <a:custGeom>
              <a:avLst/>
              <a:gdLst/>
              <a:ahLst/>
              <a:cxnLst/>
              <a:rect r="r" b="b" t="t" l="l"/>
              <a:pathLst>
                <a:path h="522478" w="3946935">
                  <a:moveTo>
                    <a:pt x="0" y="0"/>
                  </a:moveTo>
                  <a:lnTo>
                    <a:pt x="3946935" y="0"/>
                  </a:lnTo>
                  <a:lnTo>
                    <a:pt x="3946935" y="522478"/>
                  </a:lnTo>
                  <a:lnTo>
                    <a:pt x="0" y="522478"/>
                  </a:lnTo>
                  <a:close/>
                </a:path>
              </a:pathLst>
            </a:custGeom>
            <a:solidFill>
              <a:srgbClr val="FFFFFF"/>
            </a:solidFill>
            <a:ln w="28575" cap="sq">
              <a:solidFill>
                <a:srgbClr val="000000"/>
              </a:solidFill>
              <a:prstDash val="solid"/>
              <a:miter/>
            </a:ln>
          </p:spPr>
        </p:sp>
        <p:sp>
          <p:nvSpPr>
            <p:cNvPr name="TextBox 5" id="5"/>
            <p:cNvSpPr txBox="true"/>
            <p:nvPr/>
          </p:nvSpPr>
          <p:spPr>
            <a:xfrm>
              <a:off x="0" y="-38100"/>
              <a:ext cx="3946935" cy="560578"/>
            </a:xfrm>
            <a:prstGeom prst="rect">
              <a:avLst/>
            </a:prstGeom>
          </p:spPr>
          <p:txBody>
            <a:bodyPr anchor="ctr" rtlCol="false" tIns="57533" lIns="57533" bIns="57533" rIns="57533"/>
            <a:lstStyle/>
            <a:p>
              <a:pPr algn="ctr">
                <a:lnSpc>
                  <a:spcPts val="2660"/>
                </a:lnSpc>
                <a:spcBef>
                  <a:spcPct val="0"/>
                </a:spcBef>
              </a:pPr>
            </a:p>
          </p:txBody>
        </p:sp>
      </p:grpSp>
      <p:sp>
        <p:nvSpPr>
          <p:cNvPr name="Freeform 6" id="6"/>
          <p:cNvSpPr/>
          <p:nvPr/>
        </p:nvSpPr>
        <p:spPr>
          <a:xfrm flipH="false" flipV="false" rot="3206933">
            <a:off x="-6266434" y="2039561"/>
            <a:ext cx="11239071" cy="9067998"/>
          </a:xfrm>
          <a:custGeom>
            <a:avLst/>
            <a:gdLst/>
            <a:ahLst/>
            <a:cxnLst/>
            <a:rect r="r" b="b" t="t" l="l"/>
            <a:pathLst>
              <a:path h="9067998" w="11239071">
                <a:moveTo>
                  <a:pt x="0" y="0"/>
                </a:moveTo>
                <a:lnTo>
                  <a:pt x="11239072" y="0"/>
                </a:lnTo>
                <a:lnTo>
                  <a:pt x="11239072" y="9067998"/>
                </a:lnTo>
                <a:lnTo>
                  <a:pt x="0" y="9067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57931" y="1769881"/>
            <a:ext cx="16972138" cy="2735629"/>
          </a:xfrm>
          <a:prstGeom prst="rect">
            <a:avLst/>
          </a:prstGeom>
        </p:spPr>
        <p:txBody>
          <a:bodyPr anchor="t" rtlCol="false" tIns="0" lIns="0" bIns="0" rIns="0">
            <a:spAutoFit/>
          </a:bodyPr>
          <a:lstStyle/>
          <a:p>
            <a:pPr algn="ctr">
              <a:lnSpc>
                <a:spcPts val="6909"/>
              </a:lnSpc>
            </a:pPr>
            <a:r>
              <a:rPr lang="en-US" b="true" sz="6708">
                <a:solidFill>
                  <a:srgbClr val="000000"/>
                </a:solidFill>
                <a:latin typeface="Poppins Ultra-Bold"/>
                <a:ea typeface="Poppins Ultra-Bold"/>
                <a:cs typeface="Poppins Ultra-Bold"/>
                <a:sym typeface="Poppins Ultra-Bold"/>
              </a:rPr>
              <a:t>PHÂN TÍCH XU HƯỚNG NGÀNH HÀNG KHÔNG TẠI MỸ (1993–2024)</a:t>
            </a:r>
          </a:p>
          <a:p>
            <a:pPr algn="ctr">
              <a:lnSpc>
                <a:spcPts val="6909"/>
              </a:lnSpc>
            </a:pPr>
          </a:p>
        </p:txBody>
      </p:sp>
      <p:sp>
        <p:nvSpPr>
          <p:cNvPr name="TextBox 8" id="8"/>
          <p:cNvSpPr txBox="true"/>
          <p:nvPr/>
        </p:nvSpPr>
        <p:spPr>
          <a:xfrm rot="0">
            <a:off x="1028700" y="5018166"/>
            <a:ext cx="2839531" cy="539420"/>
          </a:xfrm>
          <a:prstGeom prst="rect">
            <a:avLst/>
          </a:prstGeom>
        </p:spPr>
        <p:txBody>
          <a:bodyPr anchor="t" rtlCol="false" tIns="0" lIns="0" bIns="0" rIns="0">
            <a:spAutoFit/>
          </a:bodyPr>
          <a:lstStyle/>
          <a:p>
            <a:pPr algn="ctr">
              <a:lnSpc>
                <a:spcPts val="3922"/>
              </a:lnSpc>
            </a:pPr>
            <a:r>
              <a:rPr lang="en-US" b="true" sz="3808">
                <a:solidFill>
                  <a:srgbClr val="000000"/>
                </a:solidFill>
                <a:latin typeface="Neue Machina Ultra-Bold"/>
                <a:ea typeface="Neue Machina Ultra-Bold"/>
                <a:cs typeface="Neue Machina Ultra-Bold"/>
                <a:sym typeface="Neue Machina Ultra-Bold"/>
              </a:rPr>
              <a:t>NHÓM 2</a:t>
            </a:r>
          </a:p>
        </p:txBody>
      </p:sp>
      <p:sp>
        <p:nvSpPr>
          <p:cNvPr name="TextBox 9" id="9"/>
          <p:cNvSpPr txBox="true"/>
          <p:nvPr/>
        </p:nvSpPr>
        <p:spPr>
          <a:xfrm rot="0">
            <a:off x="1315862" y="5671947"/>
            <a:ext cx="9214791" cy="2335476"/>
          </a:xfrm>
          <a:prstGeom prst="rect">
            <a:avLst/>
          </a:prstGeom>
        </p:spPr>
        <p:txBody>
          <a:bodyPr anchor="t" rtlCol="false" tIns="0" lIns="0" bIns="0" rIns="0">
            <a:spAutoFit/>
          </a:bodyPr>
          <a:lstStyle/>
          <a:p>
            <a:pPr algn="l">
              <a:lnSpc>
                <a:spcPts val="4622"/>
              </a:lnSpc>
            </a:pPr>
            <a:r>
              <a:rPr lang="en-US" sz="3302">
                <a:solidFill>
                  <a:srgbClr val="000000"/>
                </a:solidFill>
                <a:latin typeface="Arial"/>
                <a:ea typeface="Arial"/>
                <a:cs typeface="Arial"/>
                <a:sym typeface="Arial"/>
              </a:rPr>
              <a:t>NGUYỄN THÀNH AN - 22133002</a:t>
            </a:r>
          </a:p>
          <a:p>
            <a:pPr algn="l">
              <a:lnSpc>
                <a:spcPts val="4622"/>
              </a:lnSpc>
            </a:pPr>
            <a:r>
              <a:rPr lang="en-US" sz="3302">
                <a:solidFill>
                  <a:srgbClr val="000000"/>
                </a:solidFill>
                <a:latin typeface="Arial"/>
                <a:ea typeface="Arial"/>
                <a:cs typeface="Arial"/>
                <a:sym typeface="Arial"/>
              </a:rPr>
              <a:t>DƯƠNG MINH HIẾU - 22133018</a:t>
            </a:r>
          </a:p>
          <a:p>
            <a:pPr algn="l">
              <a:lnSpc>
                <a:spcPts val="4622"/>
              </a:lnSpc>
            </a:pPr>
            <a:r>
              <a:rPr lang="en-US" sz="3302">
                <a:solidFill>
                  <a:srgbClr val="000000"/>
                </a:solidFill>
                <a:latin typeface="Arial"/>
                <a:ea typeface="Arial"/>
                <a:cs typeface="Arial"/>
                <a:sym typeface="Arial"/>
              </a:rPr>
              <a:t>TRƯƠNG TRỌNG ĐẠI LONG - 22133033</a:t>
            </a:r>
          </a:p>
          <a:p>
            <a:pPr algn="l">
              <a:lnSpc>
                <a:spcPts val="4622"/>
              </a:lnSpc>
              <a:spcBef>
                <a:spcPct val="0"/>
              </a:spcBef>
            </a:pPr>
            <a:r>
              <a:rPr lang="en-US" sz="3302">
                <a:solidFill>
                  <a:srgbClr val="000000"/>
                </a:solidFill>
                <a:latin typeface="Arial"/>
                <a:ea typeface="Arial"/>
                <a:cs typeface="Arial"/>
                <a:sym typeface="Arial"/>
              </a:rPr>
              <a:t>NGUYỄN ĐỨC CAO THĂNG - 22133053</a:t>
            </a:r>
          </a:p>
        </p:txBody>
      </p:sp>
      <p:sp>
        <p:nvSpPr>
          <p:cNvPr name="TextBox 10" id="10"/>
          <p:cNvSpPr txBox="true"/>
          <p:nvPr/>
        </p:nvSpPr>
        <p:spPr>
          <a:xfrm rot="0">
            <a:off x="8550589" y="8665899"/>
            <a:ext cx="5777148" cy="592401"/>
          </a:xfrm>
          <a:prstGeom prst="rect">
            <a:avLst/>
          </a:prstGeom>
        </p:spPr>
        <p:txBody>
          <a:bodyPr anchor="t" rtlCol="false" tIns="0" lIns="0" bIns="0" rIns="0">
            <a:spAutoFit/>
          </a:bodyPr>
          <a:lstStyle/>
          <a:p>
            <a:pPr algn="l">
              <a:lnSpc>
                <a:spcPts val="4622"/>
              </a:lnSpc>
              <a:spcBef>
                <a:spcPct val="0"/>
              </a:spcBef>
            </a:pPr>
            <a:r>
              <a:rPr lang="en-US" sz="3302">
                <a:solidFill>
                  <a:srgbClr val="000000"/>
                </a:solidFill>
                <a:latin typeface="Arial"/>
                <a:ea typeface="Arial"/>
                <a:cs typeface="Arial"/>
                <a:sym typeface="Arial"/>
              </a:rPr>
              <a:t>GVHD: QUÁCH ĐÌNH HOÀNG</a:t>
            </a:r>
          </a:p>
        </p:txBody>
      </p:sp>
      <p:sp>
        <p:nvSpPr>
          <p:cNvPr name="TextBox 11" id="11"/>
          <p:cNvSpPr txBox="true"/>
          <p:nvPr/>
        </p:nvSpPr>
        <p:spPr>
          <a:xfrm rot="0">
            <a:off x="17844801" y="9624663"/>
            <a:ext cx="212012" cy="533346"/>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rial Bold"/>
                <a:ea typeface="Arial Bold"/>
                <a:cs typeface="Arial Bold"/>
                <a:sym typeface="Arial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6222703" y="645313"/>
            <a:ext cx="11409657" cy="9132849"/>
            <a:chOff x="0" y="0"/>
            <a:chExt cx="3005013" cy="2405359"/>
          </a:xfrm>
        </p:grpSpPr>
        <p:sp>
          <p:nvSpPr>
            <p:cNvPr name="Freeform 3" id="3"/>
            <p:cNvSpPr/>
            <p:nvPr/>
          </p:nvSpPr>
          <p:spPr>
            <a:xfrm flipH="false" flipV="false" rot="0">
              <a:off x="0" y="0"/>
              <a:ext cx="3005013" cy="2405359"/>
            </a:xfrm>
            <a:custGeom>
              <a:avLst/>
              <a:gdLst/>
              <a:ahLst/>
              <a:cxnLst/>
              <a:rect r="r" b="b" t="t" l="l"/>
              <a:pathLst>
                <a:path h="2405359" w="3005013">
                  <a:moveTo>
                    <a:pt x="0" y="0"/>
                  </a:moveTo>
                  <a:lnTo>
                    <a:pt x="3005013" y="0"/>
                  </a:lnTo>
                  <a:lnTo>
                    <a:pt x="3005013" y="2405359"/>
                  </a:lnTo>
                  <a:lnTo>
                    <a:pt x="0" y="2405359"/>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3005013" cy="2452984"/>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0" y="0"/>
            <a:ext cx="5644076" cy="10287000"/>
            <a:chOff x="0" y="0"/>
            <a:chExt cx="1072951" cy="1955581"/>
          </a:xfrm>
        </p:grpSpPr>
        <p:sp>
          <p:nvSpPr>
            <p:cNvPr name="Freeform 6" id="6"/>
            <p:cNvSpPr/>
            <p:nvPr/>
          </p:nvSpPr>
          <p:spPr>
            <a:xfrm flipH="false" flipV="false" rot="0">
              <a:off x="0" y="0"/>
              <a:ext cx="1072951" cy="1955581"/>
            </a:xfrm>
            <a:custGeom>
              <a:avLst/>
              <a:gdLst/>
              <a:ahLst/>
              <a:cxnLst/>
              <a:rect r="r" b="b" t="t" l="l"/>
              <a:pathLst>
                <a:path h="1955581" w="1072951">
                  <a:moveTo>
                    <a:pt x="0" y="0"/>
                  </a:moveTo>
                  <a:lnTo>
                    <a:pt x="1072951" y="0"/>
                  </a:lnTo>
                  <a:lnTo>
                    <a:pt x="1072951" y="1955581"/>
                  </a:lnTo>
                  <a:lnTo>
                    <a:pt x="0" y="1955581"/>
                  </a:lnTo>
                  <a:close/>
                </a:path>
              </a:pathLst>
            </a:custGeom>
            <a:blipFill>
              <a:blip r:embed="rId2"/>
              <a:stretch>
                <a:fillRect l="-10829" t="0" r="-10829" b="0"/>
              </a:stretch>
            </a:blipFill>
          </p:spPr>
        </p:sp>
      </p:grpSp>
      <p:sp>
        <p:nvSpPr>
          <p:cNvPr name="Freeform 7" id="7"/>
          <p:cNvSpPr/>
          <p:nvPr/>
        </p:nvSpPr>
        <p:spPr>
          <a:xfrm flipH="false" flipV="false" rot="6308718">
            <a:off x="-665828" y="-1541487"/>
            <a:ext cx="5198311" cy="4641244"/>
          </a:xfrm>
          <a:custGeom>
            <a:avLst/>
            <a:gdLst/>
            <a:ahLst/>
            <a:cxnLst/>
            <a:rect r="r" b="b" t="t" l="l"/>
            <a:pathLst>
              <a:path h="4641244" w="5198311">
                <a:moveTo>
                  <a:pt x="0" y="0"/>
                </a:moveTo>
                <a:lnTo>
                  <a:pt x="5198310" y="0"/>
                </a:lnTo>
                <a:lnTo>
                  <a:pt x="5198310" y="4641244"/>
                </a:lnTo>
                <a:lnTo>
                  <a:pt x="0" y="464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921099" y="817561"/>
            <a:ext cx="8831905" cy="20916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Khoảng cách: nsmiles (numeric (float/int))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Hành khách: passengers (numeric (int/float))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Hãng hàng không: carrier_lg, large_ms (categorical (string))</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Thời gian: quarter, year (numeric (int))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Giá vé: fare, fare_lg, fare_low (numeric (float))</a:t>
            </a:r>
          </a:p>
        </p:txBody>
      </p:sp>
      <p:sp>
        <p:nvSpPr>
          <p:cNvPr name="TextBox 9" id="9"/>
          <p:cNvSpPr txBox="true"/>
          <p:nvPr/>
        </p:nvSpPr>
        <p:spPr>
          <a:xfrm rot="0">
            <a:off x="6484210" y="683885"/>
            <a:ext cx="1215870" cy="666263"/>
          </a:xfrm>
          <a:prstGeom prst="rect">
            <a:avLst/>
          </a:prstGeom>
        </p:spPr>
        <p:txBody>
          <a:bodyPr anchor="t" rtlCol="false" tIns="0" lIns="0" bIns="0" rIns="0">
            <a:spAutoFit/>
          </a:bodyPr>
          <a:lstStyle/>
          <a:p>
            <a:pPr algn="ctr">
              <a:lnSpc>
                <a:spcPts val="5357"/>
              </a:lnSpc>
              <a:spcBef>
                <a:spcPct val="0"/>
              </a:spcBef>
            </a:pPr>
            <a:r>
              <a:rPr lang="en-US" sz="3826">
                <a:solidFill>
                  <a:srgbClr val="000000"/>
                </a:solidFill>
                <a:latin typeface="Arial"/>
                <a:ea typeface="Arial"/>
                <a:cs typeface="Arial"/>
                <a:sym typeface="Arial"/>
              </a:rPr>
              <a:t>Input:</a:t>
            </a:r>
          </a:p>
        </p:txBody>
      </p:sp>
      <p:sp>
        <p:nvSpPr>
          <p:cNvPr name="TextBox 10" id="10"/>
          <p:cNvSpPr txBox="true"/>
          <p:nvPr/>
        </p:nvSpPr>
        <p:spPr>
          <a:xfrm rot="0">
            <a:off x="6484128" y="3220127"/>
            <a:ext cx="1595338"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Output:</a:t>
            </a:r>
          </a:p>
        </p:txBody>
      </p:sp>
      <p:sp>
        <p:nvSpPr>
          <p:cNvPr name="TextBox 11" id="11"/>
          <p:cNvSpPr txBox="true"/>
          <p:nvPr/>
        </p:nvSpPr>
        <p:spPr>
          <a:xfrm rot="0">
            <a:off x="7921099" y="3258227"/>
            <a:ext cx="9044060" cy="16725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rial"/>
                <a:ea typeface="Arial"/>
                <a:cs typeface="Arial"/>
                <a:sym typeface="Arial"/>
              </a:rPr>
              <a:t>Thống kê mô tả, biểu đồ phân phối, hệ số tương quan, xu hướng quan hệ giữa khoảng cách – giá vé.</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Mô hình hồi quy: </a:t>
            </a:r>
            <a:r>
              <a:rPr lang="en-US" sz="2400">
                <a:solidFill>
                  <a:srgbClr val="000000"/>
                </a:solidFill>
                <a:latin typeface="Arial"/>
                <a:ea typeface="Arial"/>
                <a:cs typeface="Arial"/>
                <a:sym typeface="Arial"/>
              </a:rPr>
              <a:t>Biểu diễn mối quan hệ nsmiles → fare</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Kết luận: “Mỗi 100 dặm tăng → giá vé tăng trung bình X USD”</a:t>
            </a:r>
          </a:p>
        </p:txBody>
      </p:sp>
      <p:sp>
        <p:nvSpPr>
          <p:cNvPr name="TextBox 12" id="12"/>
          <p:cNvSpPr txBox="true"/>
          <p:nvPr/>
        </p:nvSpPr>
        <p:spPr>
          <a:xfrm rot="0">
            <a:off x="6483876" y="5110419"/>
            <a:ext cx="5134471" cy="1350518"/>
          </a:xfrm>
          <a:prstGeom prst="rect">
            <a:avLst/>
          </a:prstGeom>
        </p:spPr>
        <p:txBody>
          <a:bodyPr anchor="t" rtlCol="false" tIns="0" lIns="0" bIns="0" rIns="0">
            <a:spAutoFit/>
          </a:bodyPr>
          <a:lstStyle/>
          <a:p>
            <a:pPr algn="ctr">
              <a:lnSpc>
                <a:spcPts val="5362"/>
              </a:lnSpc>
            </a:pPr>
            <a:r>
              <a:rPr lang="en-US" sz="3830">
                <a:solidFill>
                  <a:srgbClr val="000000"/>
                </a:solidFill>
                <a:latin typeface="Arial"/>
                <a:ea typeface="Arial"/>
                <a:cs typeface="Arial"/>
                <a:sym typeface="Arial"/>
              </a:rPr>
              <a:t>Phương pháp đánh giá:</a:t>
            </a:r>
          </a:p>
          <a:p>
            <a:pPr algn="ctr">
              <a:lnSpc>
                <a:spcPts val="5362"/>
              </a:lnSpc>
              <a:spcBef>
                <a:spcPct val="0"/>
              </a:spcBef>
            </a:pPr>
          </a:p>
        </p:txBody>
      </p:sp>
      <p:sp>
        <p:nvSpPr>
          <p:cNvPr name="TextBox 13" id="13"/>
          <p:cNvSpPr txBox="true"/>
          <p:nvPr/>
        </p:nvSpPr>
        <p:spPr>
          <a:xfrm rot="0">
            <a:off x="11722911" y="5295819"/>
            <a:ext cx="2731195" cy="1253490"/>
          </a:xfrm>
          <a:prstGeom prst="rect">
            <a:avLst/>
          </a:prstGeom>
        </p:spPr>
        <p:txBody>
          <a:bodyPr anchor="t" rtlCol="false" tIns="0" lIns="0" bIns="0" rIns="0">
            <a:spAutoFit/>
          </a:bodyPr>
          <a:lstStyle/>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Tra</a:t>
            </a:r>
            <a:r>
              <a:rPr lang="en-US" sz="2399">
                <a:solidFill>
                  <a:srgbClr val="000000"/>
                </a:solidFill>
                <a:latin typeface="Arial"/>
                <a:ea typeface="Arial"/>
                <a:cs typeface="Arial"/>
                <a:sym typeface="Arial"/>
              </a:rPr>
              <a:t>in/Test Split</a:t>
            </a:r>
          </a:p>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Cross-Validation</a:t>
            </a:r>
          </a:p>
          <a:p>
            <a:pPr algn="l">
              <a:lnSpc>
                <a:spcPts val="3359"/>
              </a:lnSpc>
              <a:spcBef>
                <a:spcPct val="0"/>
              </a:spcBef>
            </a:pPr>
          </a:p>
        </p:txBody>
      </p:sp>
      <p:sp>
        <p:nvSpPr>
          <p:cNvPr name="TextBox 14" id="14"/>
          <p:cNvSpPr txBox="true"/>
          <p:nvPr/>
        </p:nvSpPr>
        <p:spPr>
          <a:xfrm rot="0">
            <a:off x="6443388" y="6685892"/>
            <a:ext cx="1297980"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Độ đo</a:t>
            </a:r>
          </a:p>
        </p:txBody>
      </p:sp>
      <p:sp>
        <p:nvSpPr>
          <p:cNvPr name="TextBox 15" id="15"/>
          <p:cNvSpPr txBox="true"/>
          <p:nvPr/>
        </p:nvSpPr>
        <p:spPr>
          <a:xfrm rot="0">
            <a:off x="7921099" y="6914257"/>
            <a:ext cx="9044060" cy="8343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rial"/>
                <a:ea typeface="Arial"/>
                <a:cs typeface="Arial"/>
                <a:sym typeface="Arial"/>
              </a:rPr>
              <a:t>R² cao → mô hình giả</a:t>
            </a:r>
            <a:r>
              <a:rPr lang="en-US" sz="2400">
                <a:solidFill>
                  <a:srgbClr val="000000"/>
                </a:solidFill>
                <a:latin typeface="Arial"/>
                <a:ea typeface="Arial"/>
                <a:cs typeface="Arial"/>
                <a:sym typeface="Arial"/>
              </a:rPr>
              <a:t>i thích tốt.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MAE, RMSE nhỏ → mô</a:t>
            </a:r>
            <a:r>
              <a:rPr lang="en-US" sz="2400">
                <a:solidFill>
                  <a:srgbClr val="000000"/>
                </a:solidFill>
                <a:latin typeface="Arial"/>
                <a:ea typeface="Arial"/>
                <a:cs typeface="Arial"/>
                <a:sym typeface="Arial"/>
              </a:rPr>
              <a:t> hình dự báo chính xác.</a:t>
            </a:r>
          </a:p>
        </p:txBody>
      </p:sp>
      <p:sp>
        <p:nvSpPr>
          <p:cNvPr name="TextBox 16" id="16"/>
          <p:cNvSpPr txBox="true"/>
          <p:nvPr/>
        </p:nvSpPr>
        <p:spPr>
          <a:xfrm rot="0">
            <a:off x="17047428" y="9263812"/>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9DFCF"/>
        </a:solidFill>
      </p:bgPr>
    </p:bg>
    <p:spTree>
      <p:nvGrpSpPr>
        <p:cNvPr id="1" name=""/>
        <p:cNvGrpSpPr/>
        <p:nvPr/>
      </p:nvGrpSpPr>
      <p:grpSpPr>
        <a:xfrm>
          <a:off x="0" y="0"/>
          <a:ext cx="0" cy="0"/>
          <a:chOff x="0" y="0"/>
          <a:chExt cx="0" cy="0"/>
        </a:xfrm>
      </p:grpSpPr>
      <p:sp>
        <p:nvSpPr>
          <p:cNvPr name="TextBox 2" id="2"/>
          <p:cNvSpPr txBox="true"/>
          <p:nvPr/>
        </p:nvSpPr>
        <p:spPr>
          <a:xfrm rot="0">
            <a:off x="3006619" y="3733443"/>
            <a:ext cx="11304620" cy="1199516"/>
          </a:xfrm>
          <a:prstGeom prst="rect">
            <a:avLst/>
          </a:prstGeom>
        </p:spPr>
        <p:txBody>
          <a:bodyPr anchor="t" rtlCol="false" tIns="0" lIns="0" bIns="0" rIns="0">
            <a:spAutoFit/>
          </a:bodyPr>
          <a:lstStyle/>
          <a:p>
            <a:pPr algn="ctr">
              <a:lnSpc>
                <a:spcPts val="4759"/>
              </a:lnSpc>
            </a:pPr>
            <a:r>
              <a:rPr lang="en-US" sz="3399" b="true">
                <a:solidFill>
                  <a:srgbClr val="000000"/>
                </a:solidFill>
                <a:latin typeface="Arial Bold"/>
                <a:ea typeface="Arial Bold"/>
                <a:cs typeface="Arial Bold"/>
                <a:sym typeface="Arial Bold"/>
              </a:rPr>
              <a:t>  Xây dựng mô hình dự đoán thị phần </a:t>
            </a:r>
          </a:p>
          <a:p>
            <a:pPr algn="ctr">
              <a:lnSpc>
                <a:spcPts val="4759"/>
              </a:lnSpc>
              <a:spcBef>
                <a:spcPct val="0"/>
              </a:spcBef>
            </a:pPr>
            <a:r>
              <a:rPr lang="en-US" b="true" sz="3399">
                <a:solidFill>
                  <a:srgbClr val="000000"/>
                </a:solidFill>
                <a:latin typeface="Arial Bold"/>
                <a:ea typeface="Arial Bold"/>
                <a:cs typeface="Arial Bold"/>
                <a:sym typeface="Arial Bold"/>
              </a:rPr>
              <a:t>   Phân tích thị phần &amp; cạnh tranh giữa các hãng.</a:t>
            </a:r>
          </a:p>
        </p:txBody>
      </p:sp>
      <p:sp>
        <p:nvSpPr>
          <p:cNvPr name="TextBox 3" id="3"/>
          <p:cNvSpPr txBox="true"/>
          <p:nvPr/>
        </p:nvSpPr>
        <p:spPr>
          <a:xfrm rot="0">
            <a:off x="1028700" y="971550"/>
            <a:ext cx="8778110" cy="41529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Arial Bold"/>
                <a:ea typeface="Arial Bold"/>
                <a:cs typeface="Arial Bold"/>
                <a:sym typeface="Arial Bold"/>
              </a:rPr>
              <a:t>Thành viên 3 : Nguyễn Thành An</a:t>
            </a:r>
          </a:p>
        </p:txBody>
      </p:sp>
      <p:sp>
        <p:nvSpPr>
          <p:cNvPr name="TextBox 4" id="4"/>
          <p:cNvSpPr txBox="true"/>
          <p:nvPr/>
        </p:nvSpPr>
        <p:spPr>
          <a:xfrm rot="0">
            <a:off x="17464501" y="9312527"/>
            <a:ext cx="452041" cy="5664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858198" y="623924"/>
            <a:ext cx="16547505" cy="9495629"/>
            <a:chOff x="0" y="0"/>
            <a:chExt cx="4358191" cy="2500906"/>
          </a:xfrm>
        </p:grpSpPr>
        <p:sp>
          <p:nvSpPr>
            <p:cNvPr name="Freeform 3" id="3"/>
            <p:cNvSpPr/>
            <p:nvPr/>
          </p:nvSpPr>
          <p:spPr>
            <a:xfrm flipH="false" flipV="false" rot="0">
              <a:off x="0" y="0"/>
              <a:ext cx="4358191" cy="2500906"/>
            </a:xfrm>
            <a:custGeom>
              <a:avLst/>
              <a:gdLst/>
              <a:ahLst/>
              <a:cxnLst/>
              <a:rect r="r" b="b" t="t" l="l"/>
              <a:pathLst>
                <a:path h="2500906" w="4358191">
                  <a:moveTo>
                    <a:pt x="0" y="0"/>
                  </a:moveTo>
                  <a:lnTo>
                    <a:pt x="4358191" y="0"/>
                  </a:lnTo>
                  <a:lnTo>
                    <a:pt x="4358191" y="2500906"/>
                  </a:lnTo>
                  <a:lnTo>
                    <a:pt x="0" y="2500906"/>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358191" cy="2548531"/>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2807232">
            <a:off x="11837324" y="-1597113"/>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2847144">
            <a:off x="16348597" y="7954402"/>
            <a:ext cx="4114212" cy="4665197"/>
            <a:chOff x="0" y="0"/>
            <a:chExt cx="927223" cy="1051398"/>
          </a:xfrm>
        </p:grpSpPr>
        <p:sp>
          <p:nvSpPr>
            <p:cNvPr name="Freeform 7" id="7"/>
            <p:cNvSpPr/>
            <p:nvPr/>
          </p:nvSpPr>
          <p:spPr>
            <a:xfrm flipH="false" flipV="false" rot="0">
              <a:off x="0" y="0"/>
              <a:ext cx="927223" cy="1051398"/>
            </a:xfrm>
            <a:custGeom>
              <a:avLst/>
              <a:gdLst/>
              <a:ahLst/>
              <a:cxnLst/>
              <a:rect r="r" b="b" t="t" l="l"/>
              <a:pathLst>
                <a:path h="1051398" w="927223">
                  <a:moveTo>
                    <a:pt x="188175" y="0"/>
                  </a:moveTo>
                  <a:lnTo>
                    <a:pt x="739048" y="0"/>
                  </a:lnTo>
                  <a:cubicBezTo>
                    <a:pt x="842974" y="0"/>
                    <a:pt x="927223" y="84249"/>
                    <a:pt x="927223" y="188175"/>
                  </a:cubicBezTo>
                  <a:lnTo>
                    <a:pt x="927223" y="863223"/>
                  </a:lnTo>
                  <a:cubicBezTo>
                    <a:pt x="927223" y="967149"/>
                    <a:pt x="842974" y="1051398"/>
                    <a:pt x="739048" y="1051398"/>
                  </a:cubicBezTo>
                  <a:lnTo>
                    <a:pt x="188175" y="1051398"/>
                  </a:lnTo>
                  <a:cubicBezTo>
                    <a:pt x="84249" y="1051398"/>
                    <a:pt x="0" y="967149"/>
                    <a:pt x="0" y="863223"/>
                  </a:cubicBezTo>
                  <a:lnTo>
                    <a:pt x="0" y="188175"/>
                  </a:lnTo>
                  <a:cubicBezTo>
                    <a:pt x="0" y="84249"/>
                    <a:pt x="84249" y="0"/>
                    <a:pt x="188175" y="0"/>
                  </a:cubicBezTo>
                  <a:close/>
                </a:path>
              </a:pathLst>
            </a:custGeom>
            <a:blipFill>
              <a:blip r:embed="rId4"/>
              <a:stretch>
                <a:fillRect l="0" t="-13331" r="0" b="-13331"/>
              </a:stretch>
            </a:blipFill>
          </p:spPr>
        </p:sp>
      </p:grpSp>
      <p:sp>
        <p:nvSpPr>
          <p:cNvPr name="Freeform 8" id="8"/>
          <p:cNvSpPr/>
          <p:nvPr/>
        </p:nvSpPr>
        <p:spPr>
          <a:xfrm flipH="false" flipV="false" rot="4303617">
            <a:off x="-3449307" y="4791453"/>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876168" y="1126772"/>
            <a:ext cx="11304620" cy="8797290"/>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 Quy mô đặc điểm thị trường</a:t>
            </a:r>
          </a:p>
          <a:p>
            <a:pPr algn="l" marL="518160" indent="-259080" lvl="1">
              <a:lnSpc>
                <a:spcPts val="3359"/>
              </a:lnSpc>
              <a:buFont typeface="Arial"/>
              <a:buChar char="•"/>
            </a:pPr>
            <a:r>
              <a:rPr lang="en-US" sz="2400">
                <a:solidFill>
                  <a:srgbClr val="000000"/>
                </a:solidFill>
                <a:latin typeface="Arial"/>
                <a:ea typeface="Arial"/>
                <a:cs typeface="Arial"/>
                <a:sym typeface="Arial"/>
              </a:rPr>
              <a:t>passengers (Integer) : Tổng số hành khách trên tuyến bay </a:t>
            </a:r>
          </a:p>
          <a:p>
            <a:pPr algn="l" marL="518160" indent="-259080" lvl="1">
              <a:lnSpc>
                <a:spcPts val="3359"/>
              </a:lnSpc>
              <a:buFont typeface="Arial"/>
              <a:buChar char="•"/>
            </a:pPr>
            <a:r>
              <a:rPr lang="en-US" sz="2400">
                <a:solidFill>
                  <a:srgbClr val="000000"/>
                </a:solidFill>
                <a:latin typeface="Arial"/>
                <a:ea typeface="Arial"/>
                <a:cs typeface="Arial"/>
                <a:sym typeface="Arial"/>
              </a:rPr>
              <a:t>nsmiles (Numeric : Float): Khoảng cách đường thẳng giữa 2 sân bay</a:t>
            </a:r>
          </a:p>
          <a:p>
            <a:pPr algn="l" marL="518160" indent="-259080" lvl="1">
              <a:lnSpc>
                <a:spcPts val="3359"/>
              </a:lnSpc>
              <a:buFont typeface="Arial"/>
              <a:buChar char="•"/>
            </a:pPr>
            <a:r>
              <a:rPr lang="en-US" sz="2400">
                <a:solidFill>
                  <a:srgbClr val="000000"/>
                </a:solidFill>
                <a:latin typeface="Arial"/>
                <a:ea typeface="Arial"/>
                <a:cs typeface="Arial"/>
                <a:sym typeface="Arial"/>
              </a:rPr>
              <a:t>fare (Float) : Giá vé trung bình của TẤT CẢ các hãng trên tuyến</a:t>
            </a:r>
          </a:p>
          <a:p>
            <a:pPr algn="l">
              <a:lnSpc>
                <a:spcPts val="3359"/>
              </a:lnSpc>
            </a:pPr>
            <a:r>
              <a:rPr lang="en-US" sz="2400">
                <a:solidFill>
                  <a:srgbClr val="000000"/>
                </a:solidFill>
                <a:latin typeface="Arial"/>
                <a:ea typeface="Arial"/>
                <a:cs typeface="Arial"/>
                <a:sym typeface="Arial"/>
              </a:rPr>
              <a:t>- Thông tin cạnh tranh</a:t>
            </a:r>
          </a:p>
          <a:p>
            <a:pPr algn="l" marL="518160" indent="-259080" lvl="1">
              <a:lnSpc>
                <a:spcPts val="3359"/>
              </a:lnSpc>
              <a:buFont typeface="Arial"/>
              <a:buChar char="•"/>
            </a:pPr>
            <a:r>
              <a:rPr lang="en-US" sz="2400">
                <a:solidFill>
                  <a:srgbClr val="000000"/>
                </a:solidFill>
                <a:latin typeface="Arial"/>
                <a:ea typeface="Arial"/>
                <a:cs typeface="Arial"/>
                <a:sym typeface="Arial"/>
              </a:rPr>
              <a:t>lf_ms (Float): Thị phần của hãng có GIÁ VÉ THẤP NHẤT trên tuyến</a:t>
            </a:r>
          </a:p>
          <a:p>
            <a:pPr algn="l" marL="518160" indent="-259080" lvl="1">
              <a:lnSpc>
                <a:spcPts val="3359"/>
              </a:lnSpc>
              <a:buFont typeface="Arial"/>
              <a:buChar char="•"/>
            </a:pPr>
            <a:r>
              <a:rPr lang="en-US" sz="2400">
                <a:solidFill>
                  <a:srgbClr val="000000"/>
                </a:solidFill>
                <a:latin typeface="Arial"/>
                <a:ea typeface="Arial"/>
                <a:cs typeface="Arial"/>
                <a:sym typeface="Arial"/>
              </a:rPr>
              <a:t>fare_low (Float): Giá vé RẺ NHẤT trên tuyến</a:t>
            </a:r>
          </a:p>
          <a:p>
            <a:pPr algn="l" marL="518160" indent="-259080" lvl="1">
              <a:lnSpc>
                <a:spcPts val="3359"/>
              </a:lnSpc>
              <a:buFont typeface="Arial"/>
              <a:buChar char="•"/>
            </a:pPr>
            <a:r>
              <a:rPr lang="en-US" sz="2400">
                <a:solidFill>
                  <a:srgbClr val="000000"/>
                </a:solidFill>
                <a:latin typeface="Arial"/>
                <a:ea typeface="Arial"/>
                <a:cs typeface="Arial"/>
                <a:sym typeface="Arial"/>
              </a:rPr>
              <a:t>carrier_lg (String → Indexed): Mã của hãng hàng không có market share lớn nhất</a:t>
            </a:r>
          </a:p>
          <a:p>
            <a:pPr algn="l" marL="518160" indent="-259080" lvl="1">
              <a:lnSpc>
                <a:spcPts val="3359"/>
              </a:lnSpc>
              <a:buFont typeface="Arial"/>
              <a:buChar char="•"/>
            </a:pPr>
            <a:r>
              <a:rPr lang="en-US" sz="2400">
                <a:solidFill>
                  <a:srgbClr val="000000"/>
                </a:solidFill>
                <a:latin typeface="Arial"/>
                <a:ea typeface="Arial"/>
                <a:cs typeface="Arial"/>
                <a:sym typeface="Arial"/>
              </a:rPr>
              <a:t>carrier_low (String → Indexed): Mã của hãng có GIÁ VÉ THẤP NHẤT trên tuyến</a:t>
            </a:r>
          </a:p>
          <a:p>
            <a:pPr algn="l">
              <a:lnSpc>
                <a:spcPts val="3359"/>
              </a:lnSpc>
            </a:pPr>
            <a:r>
              <a:rPr lang="en-US" sz="2400">
                <a:solidFill>
                  <a:srgbClr val="000000"/>
                </a:solidFill>
                <a:latin typeface="Arial"/>
                <a:ea typeface="Arial"/>
                <a:cs typeface="Arial"/>
                <a:sym typeface="Arial"/>
              </a:rPr>
              <a:t>- Thông tin thời gian</a:t>
            </a:r>
          </a:p>
          <a:p>
            <a:pPr algn="l" marL="518160" indent="-259080" lvl="1">
              <a:lnSpc>
                <a:spcPts val="3359"/>
              </a:lnSpc>
              <a:buFont typeface="Arial"/>
              <a:buChar char="•"/>
            </a:pPr>
            <a:r>
              <a:rPr lang="en-US" sz="2400">
                <a:solidFill>
                  <a:srgbClr val="000000"/>
                </a:solidFill>
                <a:latin typeface="Arial"/>
                <a:ea typeface="Arial"/>
                <a:cs typeface="Arial"/>
                <a:sym typeface="Arial"/>
              </a:rPr>
              <a:t>Year (Integer): Năm của dữ liệu</a:t>
            </a:r>
          </a:p>
          <a:p>
            <a:pPr algn="l" marL="518160" indent="-259080" lvl="1">
              <a:lnSpc>
                <a:spcPts val="3359"/>
              </a:lnSpc>
              <a:buFont typeface="Arial"/>
              <a:buChar char="•"/>
            </a:pPr>
            <a:r>
              <a:rPr lang="en-US" sz="2400">
                <a:solidFill>
                  <a:srgbClr val="000000"/>
                </a:solidFill>
                <a:latin typeface="Arial"/>
                <a:ea typeface="Arial"/>
                <a:cs typeface="Arial"/>
                <a:sym typeface="Arial"/>
              </a:rPr>
              <a:t>quarter (Integer): quý</a:t>
            </a:r>
          </a:p>
          <a:p>
            <a:pPr algn="l">
              <a:lnSpc>
                <a:spcPts val="3359"/>
              </a:lnSpc>
            </a:pPr>
            <a:r>
              <a:rPr lang="en-US" sz="2400">
                <a:solidFill>
                  <a:srgbClr val="000000"/>
                </a:solidFill>
                <a:latin typeface="Arial"/>
                <a:ea typeface="Arial"/>
                <a:cs typeface="Arial"/>
                <a:sym typeface="Arial"/>
              </a:rPr>
              <a:t>- Engineered Feature</a:t>
            </a:r>
          </a:p>
          <a:p>
            <a:pPr algn="l" marL="518160" indent="-259080" lvl="1">
              <a:lnSpc>
                <a:spcPts val="3359"/>
              </a:lnSpc>
              <a:buFont typeface="Arial"/>
              <a:buChar char="•"/>
            </a:pPr>
            <a:r>
              <a:rPr lang="en-US" sz="2400">
                <a:solidFill>
                  <a:srgbClr val="000000"/>
                </a:solidFill>
                <a:latin typeface="Arial"/>
                <a:ea typeface="Arial"/>
                <a:cs typeface="Arial"/>
                <a:sym typeface="Arial"/>
              </a:rPr>
              <a:t>revenue (Float) = passengers x fare</a:t>
            </a:r>
          </a:p>
          <a:p>
            <a:pPr algn="l" marL="518160" indent="-259080" lvl="1">
              <a:lnSpc>
                <a:spcPts val="3359"/>
              </a:lnSpc>
              <a:buFont typeface="Arial"/>
              <a:buChar char="•"/>
            </a:pPr>
            <a:r>
              <a:rPr lang="en-US" sz="2400">
                <a:solidFill>
                  <a:srgbClr val="000000"/>
                </a:solidFill>
                <a:latin typeface="Arial"/>
                <a:ea typeface="Arial"/>
                <a:cs typeface="Arial"/>
                <a:sym typeface="Arial"/>
              </a:rPr>
              <a:t>fare_per_mile (Float) = fare / nsmiles</a:t>
            </a:r>
          </a:p>
          <a:p>
            <a:pPr algn="l" marL="518160" indent="-259080" lvl="1">
              <a:lnSpc>
                <a:spcPts val="3359"/>
              </a:lnSpc>
              <a:buFont typeface="Arial"/>
              <a:buChar char="•"/>
            </a:pPr>
            <a:r>
              <a:rPr lang="en-US" sz="2400">
                <a:solidFill>
                  <a:srgbClr val="000000"/>
                </a:solidFill>
                <a:latin typeface="Arial"/>
                <a:ea typeface="Arial"/>
                <a:cs typeface="Arial"/>
                <a:sym typeface="Arial"/>
              </a:rPr>
              <a:t>fare_difference (Float) = fare - fare_low</a:t>
            </a:r>
          </a:p>
          <a:p>
            <a:pPr algn="l" marL="518160" indent="-259080" lvl="1">
              <a:lnSpc>
                <a:spcPts val="3359"/>
              </a:lnSpc>
              <a:buFont typeface="Arial"/>
              <a:buChar char="•"/>
            </a:pPr>
            <a:r>
              <a:rPr lang="en-US" sz="2400">
                <a:solidFill>
                  <a:srgbClr val="000000"/>
                </a:solidFill>
                <a:latin typeface="Arial"/>
                <a:ea typeface="Arial"/>
                <a:cs typeface="Arial"/>
                <a:sym typeface="Arial"/>
              </a:rPr>
              <a:t>is_largest_cheapest : (Binary) carrier_lg == carrier_low</a:t>
            </a:r>
          </a:p>
          <a:p>
            <a:pPr algn="l" marL="1036320" indent="-345440" lvl="2">
              <a:lnSpc>
                <a:spcPts val="3359"/>
              </a:lnSpc>
              <a:buFont typeface="Arial"/>
              <a:buChar char="⚬"/>
            </a:pPr>
            <a:r>
              <a:rPr lang="en-US" sz="2400">
                <a:solidFill>
                  <a:srgbClr val="000000"/>
                </a:solidFill>
                <a:latin typeface="Arial"/>
                <a:ea typeface="Arial"/>
                <a:cs typeface="Arial"/>
                <a:sym typeface="Arial"/>
              </a:rPr>
              <a:t>1 : Hãng lớn nhất CŨNG LÀ hãng rẻ nhất</a:t>
            </a:r>
          </a:p>
          <a:p>
            <a:pPr algn="l" marL="1036320" indent="-345440" lvl="2">
              <a:lnSpc>
                <a:spcPts val="3359"/>
              </a:lnSpc>
              <a:spcBef>
                <a:spcPct val="0"/>
              </a:spcBef>
              <a:buFont typeface="Arial"/>
              <a:buChar char="⚬"/>
            </a:pPr>
            <a:r>
              <a:rPr lang="en-US" sz="2400">
                <a:solidFill>
                  <a:srgbClr val="000000"/>
                </a:solidFill>
                <a:latin typeface="Arial"/>
                <a:ea typeface="Arial"/>
                <a:cs typeface="Arial"/>
                <a:sym typeface="Arial"/>
              </a:rPr>
              <a:t>0 :Hãng lớn nhất KHÔNG PHẢI hãng rẻ nhất</a:t>
            </a:r>
          </a:p>
        </p:txBody>
      </p:sp>
      <p:sp>
        <p:nvSpPr>
          <p:cNvPr name="TextBox 10" id="10"/>
          <p:cNvSpPr txBox="true"/>
          <p:nvPr/>
        </p:nvSpPr>
        <p:spPr>
          <a:xfrm rot="0">
            <a:off x="1963059" y="613410"/>
            <a:ext cx="2759968" cy="4152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Arial Bold"/>
                <a:ea typeface="Arial Bold"/>
                <a:cs typeface="Arial Bold"/>
                <a:sym typeface="Arial Bold"/>
              </a:rPr>
              <a:t>Các feat</a:t>
            </a:r>
            <a:r>
              <a:rPr lang="en-US" b="true" sz="2399">
                <a:solidFill>
                  <a:srgbClr val="000000"/>
                </a:solidFill>
                <a:latin typeface="Arial Bold"/>
                <a:ea typeface="Arial Bold"/>
                <a:cs typeface="Arial Bold"/>
                <a:sym typeface="Arial Bold"/>
              </a:rPr>
              <a:t>ure input : </a:t>
            </a:r>
          </a:p>
        </p:txBody>
      </p:sp>
      <p:grpSp>
        <p:nvGrpSpPr>
          <p:cNvPr name="Group 11" id="11"/>
          <p:cNvGrpSpPr/>
          <p:nvPr/>
        </p:nvGrpSpPr>
        <p:grpSpPr>
          <a:xfrm rot="7245957">
            <a:off x="-2534892" y="-2208421"/>
            <a:ext cx="4114212" cy="4665197"/>
            <a:chOff x="0" y="0"/>
            <a:chExt cx="927223" cy="1051398"/>
          </a:xfrm>
        </p:grpSpPr>
        <p:sp>
          <p:nvSpPr>
            <p:cNvPr name="Freeform 12" id="12"/>
            <p:cNvSpPr/>
            <p:nvPr/>
          </p:nvSpPr>
          <p:spPr>
            <a:xfrm flipH="false" flipV="false" rot="0">
              <a:off x="0" y="0"/>
              <a:ext cx="927223" cy="1051398"/>
            </a:xfrm>
            <a:custGeom>
              <a:avLst/>
              <a:gdLst/>
              <a:ahLst/>
              <a:cxnLst/>
              <a:rect r="r" b="b" t="t" l="l"/>
              <a:pathLst>
                <a:path h="1051398" w="927223">
                  <a:moveTo>
                    <a:pt x="188175" y="0"/>
                  </a:moveTo>
                  <a:lnTo>
                    <a:pt x="739048" y="0"/>
                  </a:lnTo>
                  <a:cubicBezTo>
                    <a:pt x="842974" y="0"/>
                    <a:pt x="927223" y="84249"/>
                    <a:pt x="927223" y="188175"/>
                  </a:cubicBezTo>
                  <a:lnTo>
                    <a:pt x="927223" y="863223"/>
                  </a:lnTo>
                  <a:cubicBezTo>
                    <a:pt x="927223" y="967149"/>
                    <a:pt x="842974" y="1051398"/>
                    <a:pt x="739048" y="1051398"/>
                  </a:cubicBezTo>
                  <a:lnTo>
                    <a:pt x="188175" y="1051398"/>
                  </a:lnTo>
                  <a:cubicBezTo>
                    <a:pt x="84249" y="1051398"/>
                    <a:pt x="0" y="967149"/>
                    <a:pt x="0" y="863223"/>
                  </a:cubicBezTo>
                  <a:lnTo>
                    <a:pt x="0" y="188175"/>
                  </a:lnTo>
                  <a:cubicBezTo>
                    <a:pt x="0" y="84249"/>
                    <a:pt x="84249" y="0"/>
                    <a:pt x="188175" y="0"/>
                  </a:cubicBezTo>
                  <a:close/>
                </a:path>
              </a:pathLst>
            </a:custGeom>
            <a:blipFill>
              <a:blip r:embed="rId4"/>
              <a:stretch>
                <a:fillRect l="0" t="-13331" r="0" b="-13331"/>
              </a:stretch>
            </a:blipFill>
          </p:spPr>
        </p:sp>
      </p:grpSp>
      <p:grpSp>
        <p:nvGrpSpPr>
          <p:cNvPr name="Group 13" id="13"/>
          <p:cNvGrpSpPr/>
          <p:nvPr/>
        </p:nvGrpSpPr>
        <p:grpSpPr>
          <a:xfrm rot="2699999">
            <a:off x="-2182114" y="7965580"/>
            <a:ext cx="4114212" cy="4665197"/>
            <a:chOff x="0" y="0"/>
            <a:chExt cx="927223" cy="1051398"/>
          </a:xfrm>
        </p:grpSpPr>
        <p:sp>
          <p:nvSpPr>
            <p:cNvPr name="Freeform 14" id="14"/>
            <p:cNvSpPr/>
            <p:nvPr/>
          </p:nvSpPr>
          <p:spPr>
            <a:xfrm flipH="false" flipV="false" rot="0">
              <a:off x="0" y="0"/>
              <a:ext cx="927223" cy="1051398"/>
            </a:xfrm>
            <a:custGeom>
              <a:avLst/>
              <a:gdLst/>
              <a:ahLst/>
              <a:cxnLst/>
              <a:rect r="r" b="b" t="t" l="l"/>
              <a:pathLst>
                <a:path h="1051398" w="927223">
                  <a:moveTo>
                    <a:pt x="188175" y="0"/>
                  </a:moveTo>
                  <a:lnTo>
                    <a:pt x="739048" y="0"/>
                  </a:lnTo>
                  <a:cubicBezTo>
                    <a:pt x="842974" y="0"/>
                    <a:pt x="927223" y="84249"/>
                    <a:pt x="927223" y="188175"/>
                  </a:cubicBezTo>
                  <a:lnTo>
                    <a:pt x="927223" y="863223"/>
                  </a:lnTo>
                  <a:cubicBezTo>
                    <a:pt x="927223" y="967149"/>
                    <a:pt x="842974" y="1051398"/>
                    <a:pt x="739048" y="1051398"/>
                  </a:cubicBezTo>
                  <a:lnTo>
                    <a:pt x="188175" y="1051398"/>
                  </a:lnTo>
                  <a:cubicBezTo>
                    <a:pt x="84249" y="1051398"/>
                    <a:pt x="0" y="967149"/>
                    <a:pt x="0" y="863223"/>
                  </a:cubicBezTo>
                  <a:lnTo>
                    <a:pt x="0" y="188175"/>
                  </a:lnTo>
                  <a:cubicBezTo>
                    <a:pt x="0" y="84249"/>
                    <a:pt x="84249" y="0"/>
                    <a:pt x="188175" y="0"/>
                  </a:cubicBezTo>
                  <a:close/>
                </a:path>
              </a:pathLst>
            </a:custGeom>
            <a:blipFill>
              <a:blip r:embed="rId4"/>
              <a:stretch>
                <a:fillRect l="0" t="-13331" r="0" b="-13331"/>
              </a:stretch>
            </a:blipFill>
          </p:spPr>
        </p:sp>
      </p:grpSp>
      <p:sp>
        <p:nvSpPr>
          <p:cNvPr name="TextBox 15" id="15"/>
          <p:cNvSpPr txBox="true"/>
          <p:nvPr/>
        </p:nvSpPr>
        <p:spPr>
          <a:xfrm rot="0">
            <a:off x="17720293" y="10957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12</a:t>
            </a:r>
          </a:p>
        </p:txBody>
      </p:sp>
      <p:sp>
        <p:nvSpPr>
          <p:cNvPr name="TextBox 16" id="16"/>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858198" y="623924"/>
            <a:ext cx="16547505" cy="9495629"/>
            <a:chOff x="0" y="0"/>
            <a:chExt cx="4358191" cy="2500906"/>
          </a:xfrm>
        </p:grpSpPr>
        <p:sp>
          <p:nvSpPr>
            <p:cNvPr name="Freeform 3" id="3"/>
            <p:cNvSpPr/>
            <p:nvPr/>
          </p:nvSpPr>
          <p:spPr>
            <a:xfrm flipH="false" flipV="false" rot="0">
              <a:off x="0" y="0"/>
              <a:ext cx="4358191" cy="2500906"/>
            </a:xfrm>
            <a:custGeom>
              <a:avLst/>
              <a:gdLst/>
              <a:ahLst/>
              <a:cxnLst/>
              <a:rect r="r" b="b" t="t" l="l"/>
              <a:pathLst>
                <a:path h="2500906" w="4358191">
                  <a:moveTo>
                    <a:pt x="0" y="0"/>
                  </a:moveTo>
                  <a:lnTo>
                    <a:pt x="4358191" y="0"/>
                  </a:lnTo>
                  <a:lnTo>
                    <a:pt x="4358191" y="2500906"/>
                  </a:lnTo>
                  <a:lnTo>
                    <a:pt x="0" y="2500906"/>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358191" cy="2548531"/>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2807232">
            <a:off x="11837324" y="-1597113"/>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6601" y="5710339"/>
            <a:ext cx="4114212" cy="4665197"/>
            <a:chOff x="0" y="0"/>
            <a:chExt cx="927223" cy="1051398"/>
          </a:xfrm>
        </p:grpSpPr>
        <p:sp>
          <p:nvSpPr>
            <p:cNvPr name="Freeform 7" id="7"/>
            <p:cNvSpPr/>
            <p:nvPr/>
          </p:nvSpPr>
          <p:spPr>
            <a:xfrm flipH="false" flipV="false" rot="0">
              <a:off x="0" y="0"/>
              <a:ext cx="927223" cy="1051398"/>
            </a:xfrm>
            <a:custGeom>
              <a:avLst/>
              <a:gdLst/>
              <a:ahLst/>
              <a:cxnLst/>
              <a:rect r="r" b="b" t="t" l="l"/>
              <a:pathLst>
                <a:path h="1051398" w="927223">
                  <a:moveTo>
                    <a:pt x="188175" y="0"/>
                  </a:moveTo>
                  <a:lnTo>
                    <a:pt x="739048" y="0"/>
                  </a:lnTo>
                  <a:cubicBezTo>
                    <a:pt x="842974" y="0"/>
                    <a:pt x="927223" y="84249"/>
                    <a:pt x="927223" y="188175"/>
                  </a:cubicBezTo>
                  <a:lnTo>
                    <a:pt x="927223" y="863223"/>
                  </a:lnTo>
                  <a:cubicBezTo>
                    <a:pt x="927223" y="967149"/>
                    <a:pt x="842974" y="1051398"/>
                    <a:pt x="739048" y="1051398"/>
                  </a:cubicBezTo>
                  <a:lnTo>
                    <a:pt x="188175" y="1051398"/>
                  </a:lnTo>
                  <a:cubicBezTo>
                    <a:pt x="84249" y="1051398"/>
                    <a:pt x="0" y="967149"/>
                    <a:pt x="0" y="863223"/>
                  </a:cubicBezTo>
                  <a:lnTo>
                    <a:pt x="0" y="188175"/>
                  </a:lnTo>
                  <a:cubicBezTo>
                    <a:pt x="0" y="84249"/>
                    <a:pt x="84249" y="0"/>
                    <a:pt x="188175" y="0"/>
                  </a:cubicBezTo>
                  <a:close/>
                </a:path>
              </a:pathLst>
            </a:custGeom>
            <a:blipFill>
              <a:blip r:embed="rId4"/>
              <a:stretch>
                <a:fillRect l="0" t="-13331" r="0" b="-13331"/>
              </a:stretch>
            </a:blipFill>
          </p:spPr>
        </p:sp>
      </p:grpSp>
      <p:sp>
        <p:nvSpPr>
          <p:cNvPr name="Freeform 8" id="8"/>
          <p:cNvSpPr/>
          <p:nvPr/>
        </p:nvSpPr>
        <p:spPr>
          <a:xfrm flipH="false" flipV="false" rot="4303617">
            <a:off x="-3449307" y="4791453"/>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172546" y="5025095"/>
            <a:ext cx="11214705" cy="460172"/>
          </a:xfrm>
          <a:custGeom>
            <a:avLst/>
            <a:gdLst/>
            <a:ahLst/>
            <a:cxnLst/>
            <a:rect r="r" b="b" t="t" l="l"/>
            <a:pathLst>
              <a:path h="460172" w="11214705">
                <a:moveTo>
                  <a:pt x="0" y="0"/>
                </a:moveTo>
                <a:lnTo>
                  <a:pt x="11214705" y="0"/>
                </a:lnTo>
                <a:lnTo>
                  <a:pt x="11214705" y="460172"/>
                </a:lnTo>
                <a:lnTo>
                  <a:pt x="0" y="460172"/>
                </a:lnTo>
                <a:lnTo>
                  <a:pt x="0" y="0"/>
                </a:lnTo>
                <a:close/>
              </a:path>
            </a:pathLst>
          </a:custGeom>
          <a:blipFill>
            <a:blip r:embed="rId7"/>
            <a:stretch>
              <a:fillRect l="0" t="-1614810" r="0" b="0"/>
            </a:stretch>
          </a:blipFill>
        </p:spPr>
      </p:sp>
      <p:sp>
        <p:nvSpPr>
          <p:cNvPr name="Freeform 10" id="10"/>
          <p:cNvSpPr/>
          <p:nvPr/>
        </p:nvSpPr>
        <p:spPr>
          <a:xfrm flipH="false" flipV="false" rot="0">
            <a:off x="5172546" y="4543775"/>
            <a:ext cx="11214705" cy="470328"/>
          </a:xfrm>
          <a:custGeom>
            <a:avLst/>
            <a:gdLst/>
            <a:ahLst/>
            <a:cxnLst/>
            <a:rect r="r" b="b" t="t" l="l"/>
            <a:pathLst>
              <a:path h="470328" w="11214705">
                <a:moveTo>
                  <a:pt x="0" y="0"/>
                </a:moveTo>
                <a:lnTo>
                  <a:pt x="11214705" y="0"/>
                </a:lnTo>
                <a:lnTo>
                  <a:pt x="11214705" y="470328"/>
                </a:lnTo>
                <a:lnTo>
                  <a:pt x="0" y="470328"/>
                </a:lnTo>
                <a:lnTo>
                  <a:pt x="0" y="0"/>
                </a:lnTo>
                <a:close/>
              </a:path>
            </a:pathLst>
          </a:custGeom>
          <a:blipFill>
            <a:blip r:embed="rId7"/>
            <a:stretch>
              <a:fillRect l="0" t="0" r="0" b="-1577780"/>
            </a:stretch>
          </a:blipFill>
        </p:spPr>
      </p:sp>
      <p:sp>
        <p:nvSpPr>
          <p:cNvPr name="TextBox 11" id="11"/>
          <p:cNvSpPr txBox="true"/>
          <p:nvPr/>
        </p:nvSpPr>
        <p:spPr>
          <a:xfrm rot="0">
            <a:off x="3374997" y="2528147"/>
            <a:ext cx="1365228"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Output</a:t>
            </a:r>
          </a:p>
        </p:txBody>
      </p:sp>
      <p:sp>
        <p:nvSpPr>
          <p:cNvPr name="TextBox 12" id="12"/>
          <p:cNvSpPr txBox="true"/>
          <p:nvPr/>
        </p:nvSpPr>
        <p:spPr>
          <a:xfrm rot="0">
            <a:off x="4057611" y="3689208"/>
            <a:ext cx="11050614" cy="83439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Arial"/>
                <a:ea typeface="Arial"/>
                <a:cs typeface="Arial"/>
                <a:sym typeface="Arial"/>
              </a:rPr>
              <a:t>large_ms : Thị phần (%) của hãng hàng không LỚN NHẤT trên một tuyến bay cụ thể</a:t>
            </a:r>
          </a:p>
        </p:txBody>
      </p:sp>
      <p:sp>
        <p:nvSpPr>
          <p:cNvPr name="TextBox 13" id="13"/>
          <p:cNvSpPr txBox="true"/>
          <p:nvPr/>
        </p:nvSpPr>
        <p:spPr>
          <a:xfrm rot="0">
            <a:off x="5336637" y="4788875"/>
            <a:ext cx="11050614" cy="4152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Arial"/>
                <a:ea typeface="Arial"/>
                <a:cs typeface="Arial"/>
                <a:sym typeface="Arial"/>
              </a:rPr>
              <a:t>large_ms = (Số khách của hãng lớn nhất / Tổng số khách trên tuyến) × 100%</a:t>
            </a:r>
          </a:p>
        </p:txBody>
      </p:sp>
      <p:sp>
        <p:nvSpPr>
          <p:cNvPr name="TextBox 14" id="14"/>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858198" y="623924"/>
            <a:ext cx="16547505" cy="9495629"/>
            <a:chOff x="0" y="0"/>
            <a:chExt cx="4358191" cy="2500906"/>
          </a:xfrm>
        </p:grpSpPr>
        <p:sp>
          <p:nvSpPr>
            <p:cNvPr name="Freeform 3" id="3"/>
            <p:cNvSpPr/>
            <p:nvPr/>
          </p:nvSpPr>
          <p:spPr>
            <a:xfrm flipH="false" flipV="false" rot="0">
              <a:off x="0" y="0"/>
              <a:ext cx="4358191" cy="2500906"/>
            </a:xfrm>
            <a:custGeom>
              <a:avLst/>
              <a:gdLst/>
              <a:ahLst/>
              <a:cxnLst/>
              <a:rect r="r" b="b" t="t" l="l"/>
              <a:pathLst>
                <a:path h="2500906" w="4358191">
                  <a:moveTo>
                    <a:pt x="0" y="0"/>
                  </a:moveTo>
                  <a:lnTo>
                    <a:pt x="4358191" y="0"/>
                  </a:lnTo>
                  <a:lnTo>
                    <a:pt x="4358191" y="2500906"/>
                  </a:lnTo>
                  <a:lnTo>
                    <a:pt x="0" y="2500906"/>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358191" cy="2548531"/>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14291491" y="-1124828"/>
            <a:ext cx="4114212" cy="4665197"/>
            <a:chOff x="0" y="0"/>
            <a:chExt cx="927223" cy="1051398"/>
          </a:xfrm>
        </p:grpSpPr>
        <p:sp>
          <p:nvSpPr>
            <p:cNvPr name="Freeform 6" id="6"/>
            <p:cNvSpPr/>
            <p:nvPr/>
          </p:nvSpPr>
          <p:spPr>
            <a:xfrm flipH="false" flipV="false" rot="0">
              <a:off x="0" y="0"/>
              <a:ext cx="927223" cy="1051398"/>
            </a:xfrm>
            <a:custGeom>
              <a:avLst/>
              <a:gdLst/>
              <a:ahLst/>
              <a:cxnLst/>
              <a:rect r="r" b="b" t="t" l="l"/>
              <a:pathLst>
                <a:path h="1051398" w="927223">
                  <a:moveTo>
                    <a:pt x="0" y="0"/>
                  </a:moveTo>
                  <a:lnTo>
                    <a:pt x="927223" y="0"/>
                  </a:lnTo>
                  <a:lnTo>
                    <a:pt x="927223" y="1051398"/>
                  </a:lnTo>
                  <a:lnTo>
                    <a:pt x="0" y="1051398"/>
                  </a:lnTo>
                  <a:close/>
                </a:path>
              </a:pathLst>
            </a:custGeom>
            <a:blipFill>
              <a:blip r:embed="rId2"/>
              <a:stretch>
                <a:fillRect l="0" t="-13331" r="0" b="-13331"/>
              </a:stretch>
            </a:blipFill>
          </p:spPr>
        </p:sp>
      </p:grpSp>
      <p:sp>
        <p:nvSpPr>
          <p:cNvPr name="Freeform 7" id="7"/>
          <p:cNvSpPr/>
          <p:nvPr/>
        </p:nvSpPr>
        <p:spPr>
          <a:xfrm flipH="false" flipV="false" rot="2807232">
            <a:off x="11837324" y="-1597113"/>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303617">
            <a:off x="-3449307" y="4791453"/>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65580" y="792480"/>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Các mô hình được áp dụng để huấn luyện : </a:t>
            </a:r>
          </a:p>
        </p:txBody>
      </p:sp>
      <p:sp>
        <p:nvSpPr>
          <p:cNvPr name="TextBox 10" id="10"/>
          <p:cNvSpPr txBox="true"/>
          <p:nvPr/>
        </p:nvSpPr>
        <p:spPr>
          <a:xfrm rot="0">
            <a:off x="2616690" y="1586866"/>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Linear Regression (Hồi Quy Tuyến Tính)</a:t>
            </a:r>
          </a:p>
        </p:txBody>
      </p:sp>
      <p:sp>
        <p:nvSpPr>
          <p:cNvPr name="TextBox 11" id="11"/>
          <p:cNvSpPr txBox="true"/>
          <p:nvPr/>
        </p:nvSpPr>
        <p:spPr>
          <a:xfrm rot="0">
            <a:off x="4685050" y="2383156"/>
            <a:ext cx="9131896" cy="41529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Arial"/>
                <a:ea typeface="Arial"/>
                <a:cs typeface="Arial"/>
                <a:sym typeface="Arial"/>
              </a:rPr>
              <a:t>market_share = β₀ + β₁×passengers + β₂×fare + β₃×nsmiles + ... + ε</a:t>
            </a:r>
          </a:p>
        </p:txBody>
      </p:sp>
      <p:sp>
        <p:nvSpPr>
          <p:cNvPr name="TextBox 12" id="12"/>
          <p:cNvSpPr txBox="true"/>
          <p:nvPr/>
        </p:nvSpPr>
        <p:spPr>
          <a:xfrm rot="0">
            <a:off x="3798362" y="2924810"/>
            <a:ext cx="9195693" cy="2091690"/>
          </a:xfrm>
          <a:prstGeom prst="rect">
            <a:avLst/>
          </a:prstGeom>
        </p:spPr>
        <p:txBody>
          <a:bodyPr anchor="t" rtlCol="false" tIns="0" lIns="0" bIns="0" rIns="0">
            <a:spAutoFit/>
          </a:bodyPr>
          <a:lstStyle/>
          <a:p>
            <a:pPr algn="just">
              <a:lnSpc>
                <a:spcPts val="3359"/>
              </a:lnSpc>
            </a:pPr>
            <a:r>
              <a:rPr lang="en-US" sz="2399">
                <a:solidFill>
                  <a:srgbClr val="000000"/>
                </a:solidFill>
                <a:latin typeface="Arial"/>
                <a:ea typeface="Arial"/>
                <a:cs typeface="Arial"/>
                <a:sym typeface="Arial"/>
              </a:rPr>
              <a:t>Cách hoạt động:</a:t>
            </a:r>
          </a:p>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Tìm </a:t>
            </a:r>
            <a:r>
              <a:rPr lang="en-US" sz="2399">
                <a:solidFill>
                  <a:srgbClr val="000000"/>
                </a:solidFill>
                <a:latin typeface="Arial"/>
                <a:ea typeface="Arial"/>
                <a:cs typeface="Arial"/>
                <a:sym typeface="Arial"/>
              </a:rPr>
              <a:t>một đường thẳng (hoặc siêu phẳng) "khớp" nhất với dữ liệu</a:t>
            </a:r>
          </a:p>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Mỗi feature có một hệ số (β) thể hiện mức độ ảnh hưởng</a:t>
            </a:r>
          </a:p>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Quan hệ tuyến tính: tăng X → tăng/giảm Y theo tỷ lệ cố định</a:t>
            </a:r>
          </a:p>
          <a:p>
            <a:pPr algn="just">
              <a:lnSpc>
                <a:spcPts val="3359"/>
              </a:lnSpc>
              <a:spcBef>
                <a:spcPct val="0"/>
              </a:spcBef>
            </a:pPr>
          </a:p>
        </p:txBody>
      </p:sp>
      <p:sp>
        <p:nvSpPr>
          <p:cNvPr name="TextBox 13" id="13"/>
          <p:cNvSpPr txBox="true"/>
          <p:nvPr/>
        </p:nvSpPr>
        <p:spPr>
          <a:xfrm rot="0">
            <a:off x="2616690" y="4914258"/>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 Random Forest (Rừng Ngẫu Nhiên)</a:t>
            </a:r>
          </a:p>
        </p:txBody>
      </p:sp>
      <p:sp>
        <p:nvSpPr>
          <p:cNvPr name="TextBox 14" id="14"/>
          <p:cNvSpPr txBox="true"/>
          <p:nvPr/>
        </p:nvSpPr>
        <p:spPr>
          <a:xfrm rot="0">
            <a:off x="3417148" y="5507840"/>
            <a:ext cx="6853635" cy="1253490"/>
          </a:xfrm>
          <a:prstGeom prst="rect">
            <a:avLst/>
          </a:prstGeom>
        </p:spPr>
        <p:txBody>
          <a:bodyPr anchor="t" rtlCol="false" tIns="0" lIns="0" bIns="0" rIns="0">
            <a:spAutoFit/>
          </a:bodyPr>
          <a:lstStyle/>
          <a:p>
            <a:pPr algn="just" marL="518158" indent="-259079" lvl="1">
              <a:lnSpc>
                <a:spcPts val="3359"/>
              </a:lnSpc>
              <a:spcBef>
                <a:spcPct val="0"/>
              </a:spcBef>
              <a:buAutoNum type="arabicPeriod" startAt="1"/>
            </a:pPr>
            <a:r>
              <a:rPr lang="en-US" sz="2399">
                <a:solidFill>
                  <a:srgbClr val="000000"/>
                </a:solidFill>
                <a:latin typeface="Arial"/>
                <a:ea typeface="Arial"/>
                <a:cs typeface="Arial"/>
                <a:sym typeface="Arial"/>
              </a:rPr>
              <a:t>Tạo</a:t>
            </a:r>
            <a:r>
              <a:rPr lang="en-US" sz="2399">
                <a:solidFill>
                  <a:srgbClr val="000000"/>
                </a:solidFill>
                <a:latin typeface="Arial"/>
                <a:ea typeface="Arial"/>
                <a:cs typeface="Arial"/>
                <a:sym typeface="Arial"/>
              </a:rPr>
              <a:t> nhiều D</a:t>
            </a:r>
            <a:r>
              <a:rPr lang="en-US" sz="2399">
                <a:solidFill>
                  <a:srgbClr val="000000"/>
                </a:solidFill>
                <a:latin typeface="Arial"/>
                <a:ea typeface="Arial"/>
                <a:cs typeface="Arial"/>
                <a:sym typeface="Arial"/>
              </a:rPr>
              <a:t>ec</a:t>
            </a:r>
            <a:r>
              <a:rPr lang="en-US" sz="2399">
                <a:solidFill>
                  <a:srgbClr val="000000"/>
                </a:solidFill>
                <a:latin typeface="Arial"/>
                <a:ea typeface="Arial"/>
                <a:cs typeface="Arial"/>
                <a:sym typeface="Arial"/>
              </a:rPr>
              <a:t>isio</a:t>
            </a:r>
            <a:r>
              <a:rPr lang="en-US" sz="2399">
                <a:solidFill>
                  <a:srgbClr val="000000"/>
                </a:solidFill>
                <a:latin typeface="Arial"/>
                <a:ea typeface="Arial"/>
                <a:cs typeface="Arial"/>
                <a:sym typeface="Arial"/>
              </a:rPr>
              <a:t>n T</a:t>
            </a:r>
            <a:r>
              <a:rPr lang="en-US" sz="2399">
                <a:solidFill>
                  <a:srgbClr val="000000"/>
                </a:solidFill>
                <a:latin typeface="Arial"/>
                <a:ea typeface="Arial"/>
                <a:cs typeface="Arial"/>
                <a:sym typeface="Arial"/>
              </a:rPr>
              <a:t>rees (100 cây trong code)</a:t>
            </a:r>
          </a:p>
          <a:p>
            <a:pPr algn="just" marL="518158" indent="-259079" lvl="1">
              <a:lnSpc>
                <a:spcPts val="3359"/>
              </a:lnSpc>
              <a:spcBef>
                <a:spcPct val="0"/>
              </a:spcBef>
              <a:buAutoNum type="arabicPeriod" startAt="1"/>
            </a:pPr>
            <a:r>
              <a:rPr lang="en-US" sz="2399">
                <a:solidFill>
                  <a:srgbClr val="000000"/>
                </a:solidFill>
                <a:latin typeface="Arial"/>
                <a:ea typeface="Arial"/>
                <a:cs typeface="Arial"/>
                <a:sym typeface="Arial"/>
              </a:rPr>
              <a:t>Mỗi cây đưa ra dự đoán riêng</a:t>
            </a:r>
          </a:p>
          <a:p>
            <a:pPr algn="just" marL="518158" indent="-259079" lvl="1">
              <a:lnSpc>
                <a:spcPts val="3359"/>
              </a:lnSpc>
              <a:spcBef>
                <a:spcPct val="0"/>
              </a:spcBef>
              <a:buAutoNum type="arabicPeriod" startAt="1"/>
            </a:pPr>
            <a:r>
              <a:rPr lang="en-US" sz="2399">
                <a:solidFill>
                  <a:srgbClr val="000000"/>
                </a:solidFill>
                <a:latin typeface="Arial"/>
                <a:ea typeface="Arial"/>
                <a:cs typeface="Arial"/>
                <a:sym typeface="Arial"/>
              </a:rPr>
              <a:t>Kết quả cuối cùng = Trung bình:</a:t>
            </a:r>
          </a:p>
        </p:txBody>
      </p:sp>
      <p:sp>
        <p:nvSpPr>
          <p:cNvPr name="TextBox 15" id="15"/>
          <p:cNvSpPr txBox="true"/>
          <p:nvPr/>
        </p:nvSpPr>
        <p:spPr>
          <a:xfrm rot="0">
            <a:off x="2765835" y="7512614"/>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Gradient Boosted Trees (GBT)</a:t>
            </a:r>
          </a:p>
        </p:txBody>
      </p:sp>
      <p:sp>
        <p:nvSpPr>
          <p:cNvPr name="TextBox 16" id="16"/>
          <p:cNvSpPr txBox="true"/>
          <p:nvPr/>
        </p:nvSpPr>
        <p:spPr>
          <a:xfrm rot="0">
            <a:off x="4535165" y="8412882"/>
            <a:ext cx="7136408" cy="415290"/>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Arial"/>
                <a:ea typeface="Arial"/>
                <a:cs typeface="Arial"/>
                <a:sym typeface="Arial"/>
              </a:rPr>
              <a:t>F</a:t>
            </a:r>
            <a:r>
              <a:rPr lang="en-US" sz="2399">
                <a:solidFill>
                  <a:srgbClr val="000000"/>
                </a:solidFill>
                <a:latin typeface="Arial"/>
                <a:ea typeface="Arial"/>
                <a:cs typeface="Arial"/>
                <a:sym typeface="Arial"/>
              </a:rPr>
              <a:t>inal pr</a:t>
            </a:r>
            <a:r>
              <a:rPr lang="en-US" sz="2399">
                <a:solidFill>
                  <a:srgbClr val="000000"/>
                </a:solidFill>
                <a:latin typeface="Arial"/>
                <a:ea typeface="Arial"/>
                <a:cs typeface="Arial"/>
                <a:sym typeface="Arial"/>
              </a:rPr>
              <a:t>edict</a:t>
            </a:r>
            <a:r>
              <a:rPr lang="en-US" sz="2399">
                <a:solidFill>
                  <a:srgbClr val="000000"/>
                </a:solidFill>
                <a:latin typeface="Arial"/>
                <a:ea typeface="Arial"/>
                <a:cs typeface="Arial"/>
                <a:sym typeface="Arial"/>
              </a:rPr>
              <a:t>io</a:t>
            </a:r>
            <a:r>
              <a:rPr lang="en-US" sz="2399">
                <a:solidFill>
                  <a:srgbClr val="000000"/>
                </a:solidFill>
                <a:latin typeface="Arial"/>
                <a:ea typeface="Arial"/>
                <a:cs typeface="Arial"/>
                <a:sym typeface="Arial"/>
              </a:rPr>
              <a:t>n = T</a:t>
            </a:r>
            <a:r>
              <a:rPr lang="en-US" sz="2399">
                <a:solidFill>
                  <a:srgbClr val="000000"/>
                </a:solidFill>
                <a:latin typeface="Arial"/>
                <a:ea typeface="Arial"/>
                <a:cs typeface="Arial"/>
                <a:sym typeface="Arial"/>
              </a:rPr>
              <a:t>ree₁ + Tree₂</a:t>
            </a:r>
            <a:r>
              <a:rPr lang="en-US" sz="2399">
                <a:solidFill>
                  <a:srgbClr val="000000"/>
                </a:solidFill>
                <a:latin typeface="Arial"/>
                <a:ea typeface="Arial"/>
                <a:cs typeface="Arial"/>
                <a:sym typeface="Arial"/>
              </a:rPr>
              <a:t> + Tree₃ + ... + Tree₁₀₀</a:t>
            </a:r>
          </a:p>
        </p:txBody>
      </p:sp>
      <p:sp>
        <p:nvSpPr>
          <p:cNvPr name="TextBox 17" id="17"/>
          <p:cNvSpPr txBox="true"/>
          <p:nvPr/>
        </p:nvSpPr>
        <p:spPr>
          <a:xfrm rot="0">
            <a:off x="8550589" y="9508236"/>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1</a:t>
            </a:r>
          </a:p>
        </p:txBody>
      </p:sp>
      <p:sp>
        <p:nvSpPr>
          <p:cNvPr name="TextBox 18" id="18"/>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858198" y="623924"/>
            <a:ext cx="16547505" cy="9495629"/>
            <a:chOff x="0" y="0"/>
            <a:chExt cx="4358191" cy="2500906"/>
          </a:xfrm>
        </p:grpSpPr>
        <p:sp>
          <p:nvSpPr>
            <p:cNvPr name="Freeform 3" id="3"/>
            <p:cNvSpPr/>
            <p:nvPr/>
          </p:nvSpPr>
          <p:spPr>
            <a:xfrm flipH="false" flipV="false" rot="0">
              <a:off x="0" y="0"/>
              <a:ext cx="4358191" cy="2500906"/>
            </a:xfrm>
            <a:custGeom>
              <a:avLst/>
              <a:gdLst/>
              <a:ahLst/>
              <a:cxnLst/>
              <a:rect r="r" b="b" t="t" l="l"/>
              <a:pathLst>
                <a:path h="2500906" w="4358191">
                  <a:moveTo>
                    <a:pt x="0" y="0"/>
                  </a:moveTo>
                  <a:lnTo>
                    <a:pt x="4358191" y="0"/>
                  </a:lnTo>
                  <a:lnTo>
                    <a:pt x="4358191" y="2500906"/>
                  </a:lnTo>
                  <a:lnTo>
                    <a:pt x="0" y="2500906"/>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358191" cy="2548531"/>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2807232">
            <a:off x="11837324" y="-1597113"/>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303617">
            <a:off x="-3449307" y="4791453"/>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65580" y="792480"/>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Hyperparameter Tuning</a:t>
            </a:r>
          </a:p>
        </p:txBody>
      </p:sp>
      <p:sp>
        <p:nvSpPr>
          <p:cNvPr name="TextBox 8" id="8"/>
          <p:cNvSpPr txBox="true"/>
          <p:nvPr/>
        </p:nvSpPr>
        <p:spPr>
          <a:xfrm rot="0">
            <a:off x="2616690" y="1586866"/>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Cross-Validation / Validation Strategy</a:t>
            </a:r>
          </a:p>
        </p:txBody>
      </p:sp>
      <p:sp>
        <p:nvSpPr>
          <p:cNvPr name="TextBox 9" id="9"/>
          <p:cNvSpPr txBox="true"/>
          <p:nvPr/>
        </p:nvSpPr>
        <p:spPr>
          <a:xfrm rot="0">
            <a:off x="3273951" y="2224719"/>
            <a:ext cx="8128199" cy="1672590"/>
          </a:xfrm>
          <a:prstGeom prst="rect">
            <a:avLst/>
          </a:prstGeom>
        </p:spPr>
        <p:txBody>
          <a:bodyPr anchor="t" rtlCol="false" tIns="0" lIns="0" bIns="0" rIns="0">
            <a:spAutoFit/>
          </a:bodyPr>
          <a:lstStyle/>
          <a:p>
            <a:pPr algn="just" marL="518158" indent="-259079" lvl="1">
              <a:lnSpc>
                <a:spcPts val="3359"/>
              </a:lnSpc>
              <a:buAutoNum type="arabicPeriod" startAt="1"/>
            </a:pPr>
            <a:r>
              <a:rPr lang="en-US" sz="2399">
                <a:solidFill>
                  <a:srgbClr val="000000"/>
                </a:solidFill>
                <a:latin typeface="Arial"/>
                <a:ea typeface="Arial"/>
                <a:cs typeface="Arial"/>
                <a:sym typeface="Arial"/>
              </a:rPr>
              <a:t>Linear Regression:</a:t>
            </a:r>
            <a:r>
              <a:rPr lang="en-US" sz="2399">
                <a:solidFill>
                  <a:srgbClr val="000000"/>
                </a:solidFill>
                <a:latin typeface="Arial"/>
                <a:ea typeface="Arial"/>
                <a:cs typeface="Arial"/>
                <a:sym typeface="Arial"/>
              </a:rPr>
              <a:t> </a:t>
            </a:r>
          </a:p>
          <a:p>
            <a:pPr algn="just" marL="518158" indent="-259079" lvl="1">
              <a:lnSpc>
                <a:spcPts val="3359"/>
              </a:lnSpc>
              <a:buFont typeface="Arial"/>
              <a:buChar char="•"/>
            </a:pPr>
            <a:r>
              <a:rPr lang="en-US" sz="2399">
                <a:solidFill>
                  <a:srgbClr val="000000"/>
                </a:solidFill>
                <a:latin typeface="Arial"/>
                <a:ea typeface="Arial"/>
                <a:cs typeface="Arial"/>
                <a:sym typeface="Arial"/>
              </a:rPr>
              <a:t>Cross-Validation (3-fold) </a:t>
            </a:r>
          </a:p>
          <a:p>
            <a:pPr algn="just" marL="518158" indent="-259079" lvl="1">
              <a:lnSpc>
                <a:spcPts val="3359"/>
              </a:lnSpc>
              <a:buFont typeface="Arial"/>
              <a:buChar char="•"/>
            </a:pPr>
            <a:r>
              <a:rPr lang="en-US" sz="2399">
                <a:solidFill>
                  <a:srgbClr val="000000"/>
                </a:solidFill>
                <a:latin typeface="Arial"/>
                <a:ea typeface="Arial"/>
                <a:cs typeface="Arial"/>
                <a:sym typeface="Arial"/>
              </a:rPr>
              <a:t>Grid Search: 75 combinations </a:t>
            </a:r>
          </a:p>
          <a:p>
            <a:pPr algn="l" marL="518158" indent="-259079" lvl="1">
              <a:lnSpc>
                <a:spcPts val="3359"/>
              </a:lnSpc>
              <a:buFont typeface="Arial"/>
              <a:buChar char="•"/>
            </a:pPr>
            <a:r>
              <a:rPr lang="en-US" sz="2399">
                <a:solidFill>
                  <a:srgbClr val="000000"/>
                </a:solidFill>
                <a:latin typeface="Arial"/>
                <a:ea typeface="Arial"/>
                <a:cs typeface="Arial"/>
                <a:sym typeface="Arial"/>
              </a:rPr>
              <a:t>Tuned </a:t>
            </a:r>
            <a:r>
              <a:rPr lang="en-US" sz="2399">
                <a:solidFill>
                  <a:srgbClr val="000000"/>
                </a:solidFill>
                <a:latin typeface="Arial"/>
                <a:ea typeface="Arial"/>
                <a:cs typeface="Arial"/>
                <a:sym typeface="Arial"/>
              </a:rPr>
              <a:t>Parameters: regParam, elasticNetParam, maxIter</a:t>
            </a:r>
          </a:p>
        </p:txBody>
      </p:sp>
      <p:sp>
        <p:nvSpPr>
          <p:cNvPr name="TextBox 10" id="10"/>
          <p:cNvSpPr txBox="true"/>
          <p:nvPr/>
        </p:nvSpPr>
        <p:spPr>
          <a:xfrm rot="0">
            <a:off x="3273951" y="4116384"/>
            <a:ext cx="9286081" cy="1672590"/>
          </a:xfrm>
          <a:prstGeom prst="rect">
            <a:avLst/>
          </a:prstGeom>
        </p:spPr>
        <p:txBody>
          <a:bodyPr anchor="t" rtlCol="false" tIns="0" lIns="0" bIns="0" rIns="0">
            <a:spAutoFit/>
          </a:bodyPr>
          <a:lstStyle/>
          <a:p>
            <a:pPr algn="just">
              <a:lnSpc>
                <a:spcPts val="3359"/>
              </a:lnSpc>
            </a:pPr>
            <a:r>
              <a:rPr lang="en-US" sz="2399">
                <a:solidFill>
                  <a:srgbClr val="000000"/>
                </a:solidFill>
                <a:latin typeface="Arial"/>
                <a:ea typeface="Arial"/>
                <a:cs typeface="Arial"/>
                <a:sym typeface="Arial"/>
              </a:rPr>
              <a:t>2. Random</a:t>
            </a:r>
            <a:r>
              <a:rPr lang="en-US" sz="2399">
                <a:solidFill>
                  <a:srgbClr val="000000"/>
                </a:solidFill>
                <a:latin typeface="Arial"/>
                <a:ea typeface="Arial"/>
                <a:cs typeface="Arial"/>
                <a:sym typeface="Arial"/>
              </a:rPr>
              <a:t> Forest: </a:t>
            </a:r>
          </a:p>
          <a:p>
            <a:pPr algn="just" marL="518158" indent="-259079" lvl="1">
              <a:lnSpc>
                <a:spcPts val="3359"/>
              </a:lnSpc>
              <a:buFont typeface="Arial"/>
              <a:buChar char="•"/>
            </a:pPr>
            <a:r>
              <a:rPr lang="en-US" sz="2399">
                <a:solidFill>
                  <a:srgbClr val="000000"/>
                </a:solidFill>
                <a:latin typeface="Arial"/>
                <a:ea typeface="Arial"/>
                <a:cs typeface="Arial"/>
                <a:sym typeface="Arial"/>
              </a:rPr>
              <a:t>Train-Validation Split (80/20) </a:t>
            </a:r>
          </a:p>
          <a:p>
            <a:pPr algn="just" marL="518158" indent="-259079" lvl="1">
              <a:lnSpc>
                <a:spcPts val="3359"/>
              </a:lnSpc>
              <a:buFont typeface="Arial"/>
              <a:buChar char="•"/>
            </a:pPr>
            <a:r>
              <a:rPr lang="en-US" sz="2399">
                <a:solidFill>
                  <a:srgbClr val="000000"/>
                </a:solidFill>
                <a:latin typeface="Arial"/>
                <a:ea typeface="Arial"/>
                <a:cs typeface="Arial"/>
                <a:sym typeface="Arial"/>
              </a:rPr>
              <a:t>Grid Search: 72 combinations </a:t>
            </a:r>
          </a:p>
          <a:p>
            <a:pPr algn="just" marL="518158" indent="-259079" lvl="1">
              <a:lnSpc>
                <a:spcPts val="3359"/>
              </a:lnSpc>
              <a:buFont typeface="Arial"/>
              <a:buChar char="•"/>
            </a:pPr>
            <a:r>
              <a:rPr lang="en-US" sz="2399">
                <a:solidFill>
                  <a:srgbClr val="000000"/>
                </a:solidFill>
                <a:latin typeface="Arial"/>
                <a:ea typeface="Arial"/>
                <a:cs typeface="Arial"/>
                <a:sym typeface="Arial"/>
              </a:rPr>
              <a:t>Tuned Parameters: numTrees, maxDepth, minInstancesPerNode</a:t>
            </a:r>
          </a:p>
        </p:txBody>
      </p:sp>
      <p:sp>
        <p:nvSpPr>
          <p:cNvPr name="TextBox 11" id="11"/>
          <p:cNvSpPr txBox="true"/>
          <p:nvPr/>
        </p:nvSpPr>
        <p:spPr>
          <a:xfrm rot="0">
            <a:off x="3273951" y="6008049"/>
            <a:ext cx="7095431" cy="1672590"/>
          </a:xfrm>
          <a:prstGeom prst="rect">
            <a:avLst/>
          </a:prstGeom>
        </p:spPr>
        <p:txBody>
          <a:bodyPr anchor="t" rtlCol="false" tIns="0" lIns="0" bIns="0" rIns="0">
            <a:spAutoFit/>
          </a:bodyPr>
          <a:lstStyle/>
          <a:p>
            <a:pPr algn="just">
              <a:lnSpc>
                <a:spcPts val="3359"/>
              </a:lnSpc>
            </a:pPr>
            <a:r>
              <a:rPr lang="en-US" sz="2399">
                <a:solidFill>
                  <a:srgbClr val="000000"/>
                </a:solidFill>
                <a:latin typeface="Arial"/>
                <a:ea typeface="Arial"/>
                <a:cs typeface="Arial"/>
                <a:sym typeface="Arial"/>
              </a:rPr>
              <a:t>3. Gradient Boosted Trees : </a:t>
            </a:r>
          </a:p>
          <a:p>
            <a:pPr algn="just" marL="518158" indent="-259079" lvl="1">
              <a:lnSpc>
                <a:spcPts val="3359"/>
              </a:lnSpc>
              <a:buFont typeface="Arial"/>
              <a:buChar char="•"/>
            </a:pPr>
            <a:r>
              <a:rPr lang="en-US" sz="2399">
                <a:solidFill>
                  <a:srgbClr val="000000"/>
                </a:solidFill>
                <a:latin typeface="Arial"/>
                <a:ea typeface="Arial"/>
                <a:cs typeface="Arial"/>
                <a:sym typeface="Arial"/>
              </a:rPr>
              <a:t>Tra</a:t>
            </a:r>
            <a:r>
              <a:rPr lang="en-US" sz="2399">
                <a:solidFill>
                  <a:srgbClr val="000000"/>
                </a:solidFill>
                <a:latin typeface="Arial"/>
                <a:ea typeface="Arial"/>
                <a:cs typeface="Arial"/>
                <a:sym typeface="Arial"/>
              </a:rPr>
              <a:t>in-Validation Split </a:t>
            </a:r>
          </a:p>
          <a:p>
            <a:pPr algn="just" marL="518158" indent="-259079" lvl="1">
              <a:lnSpc>
                <a:spcPts val="3359"/>
              </a:lnSpc>
              <a:buFont typeface="Arial"/>
              <a:buChar char="•"/>
            </a:pPr>
            <a:r>
              <a:rPr lang="en-US" sz="2399">
                <a:solidFill>
                  <a:srgbClr val="000000"/>
                </a:solidFill>
                <a:latin typeface="Arial"/>
                <a:ea typeface="Arial"/>
                <a:cs typeface="Arial"/>
                <a:sym typeface="Arial"/>
              </a:rPr>
              <a:t>Grid Search: 54 combinations </a:t>
            </a:r>
          </a:p>
          <a:p>
            <a:pPr algn="just" marL="518158" indent="-259079" lvl="1">
              <a:lnSpc>
                <a:spcPts val="3359"/>
              </a:lnSpc>
              <a:buFont typeface="Arial"/>
              <a:buChar char="•"/>
            </a:pPr>
            <a:r>
              <a:rPr lang="en-US" sz="2399">
                <a:solidFill>
                  <a:srgbClr val="000000"/>
                </a:solidFill>
                <a:latin typeface="Arial"/>
                <a:ea typeface="Arial"/>
                <a:cs typeface="Arial"/>
                <a:sym typeface="Arial"/>
              </a:rPr>
              <a:t>Tuned Parameters: maxIter, maxDepth, stepSize</a:t>
            </a:r>
          </a:p>
        </p:txBody>
      </p:sp>
      <p:sp>
        <p:nvSpPr>
          <p:cNvPr name="TextBox 12" id="12"/>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858198" y="623924"/>
            <a:ext cx="16547505" cy="9495629"/>
            <a:chOff x="0" y="0"/>
            <a:chExt cx="4358191" cy="2500906"/>
          </a:xfrm>
        </p:grpSpPr>
        <p:sp>
          <p:nvSpPr>
            <p:cNvPr name="Freeform 3" id="3"/>
            <p:cNvSpPr/>
            <p:nvPr/>
          </p:nvSpPr>
          <p:spPr>
            <a:xfrm flipH="false" flipV="false" rot="0">
              <a:off x="0" y="0"/>
              <a:ext cx="4358191" cy="2500906"/>
            </a:xfrm>
            <a:custGeom>
              <a:avLst/>
              <a:gdLst/>
              <a:ahLst/>
              <a:cxnLst/>
              <a:rect r="r" b="b" t="t" l="l"/>
              <a:pathLst>
                <a:path h="2500906" w="4358191">
                  <a:moveTo>
                    <a:pt x="0" y="0"/>
                  </a:moveTo>
                  <a:lnTo>
                    <a:pt x="4358191" y="0"/>
                  </a:lnTo>
                  <a:lnTo>
                    <a:pt x="4358191" y="2500906"/>
                  </a:lnTo>
                  <a:lnTo>
                    <a:pt x="0" y="2500906"/>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358191" cy="2548531"/>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2807232">
            <a:off x="11837324" y="-1597113"/>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303617">
            <a:off x="-3844419" y="5079507"/>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65580" y="792480"/>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Phương pháp đánh giá</a:t>
            </a:r>
          </a:p>
        </p:txBody>
      </p:sp>
      <p:sp>
        <p:nvSpPr>
          <p:cNvPr name="TextBox 8" id="8"/>
          <p:cNvSpPr txBox="true"/>
          <p:nvPr/>
        </p:nvSpPr>
        <p:spPr>
          <a:xfrm rot="0">
            <a:off x="3618693" y="1408990"/>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R² Score (Coefficient of Determination)</a:t>
            </a:r>
          </a:p>
        </p:txBody>
      </p:sp>
      <p:sp>
        <p:nvSpPr>
          <p:cNvPr name="TextBox 9" id="9"/>
          <p:cNvSpPr txBox="true"/>
          <p:nvPr/>
        </p:nvSpPr>
        <p:spPr>
          <a:xfrm rot="0">
            <a:off x="5388022" y="2309258"/>
            <a:ext cx="4361359" cy="415290"/>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Arial"/>
                <a:ea typeface="Arial"/>
                <a:cs typeface="Arial"/>
                <a:sym typeface="Arial"/>
              </a:rPr>
              <a:t>R² = 1</a:t>
            </a:r>
            <a:r>
              <a:rPr lang="en-US" sz="2399">
                <a:solidFill>
                  <a:srgbClr val="000000"/>
                </a:solidFill>
                <a:latin typeface="Arial"/>
                <a:ea typeface="Arial"/>
                <a:cs typeface="Arial"/>
                <a:sym typeface="Arial"/>
              </a:rPr>
              <a:t> - (SS_residual / SS_to</a:t>
            </a:r>
            <a:r>
              <a:rPr lang="en-US" sz="2399">
                <a:solidFill>
                  <a:srgbClr val="000000"/>
                </a:solidFill>
                <a:latin typeface="Arial"/>
                <a:ea typeface="Arial"/>
                <a:cs typeface="Arial"/>
                <a:sym typeface="Arial"/>
              </a:rPr>
              <a:t>tal</a:t>
            </a:r>
            <a:r>
              <a:rPr lang="en-US" sz="2399">
                <a:solidFill>
                  <a:srgbClr val="000000"/>
                </a:solidFill>
                <a:latin typeface="Arial"/>
                <a:ea typeface="Arial"/>
                <a:cs typeface="Arial"/>
                <a:sym typeface="Arial"/>
              </a:rPr>
              <a:t>)</a:t>
            </a:r>
          </a:p>
        </p:txBody>
      </p:sp>
      <p:sp>
        <p:nvSpPr>
          <p:cNvPr name="TextBox 10" id="10"/>
          <p:cNvSpPr txBox="true"/>
          <p:nvPr/>
        </p:nvSpPr>
        <p:spPr>
          <a:xfrm rot="0">
            <a:off x="4266297" y="3105548"/>
            <a:ext cx="8105180" cy="415290"/>
          </a:xfrm>
          <a:prstGeom prst="rect">
            <a:avLst/>
          </a:prstGeom>
        </p:spPr>
        <p:txBody>
          <a:bodyPr anchor="t" rtlCol="false" tIns="0" lIns="0" bIns="0" rIns="0">
            <a:spAutoFit/>
          </a:bodyPr>
          <a:lstStyle/>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Model giải thích</a:t>
            </a:r>
            <a:r>
              <a:rPr lang="en-US" sz="2399">
                <a:solidFill>
                  <a:srgbClr val="000000"/>
                </a:solidFill>
                <a:latin typeface="Arial"/>
                <a:ea typeface="Arial"/>
                <a:cs typeface="Arial"/>
                <a:sym typeface="Arial"/>
              </a:rPr>
              <a:t> được bao nhiêu % biến động của </a:t>
            </a:r>
            <a:r>
              <a:rPr lang="en-US" sz="2399">
                <a:solidFill>
                  <a:srgbClr val="000000"/>
                </a:solidFill>
                <a:latin typeface="Arial"/>
                <a:ea typeface="Arial"/>
                <a:cs typeface="Arial"/>
                <a:sym typeface="Arial"/>
              </a:rPr>
              <a:t>target</a:t>
            </a:r>
          </a:p>
        </p:txBody>
      </p:sp>
      <p:sp>
        <p:nvSpPr>
          <p:cNvPr name="TextBox 11" id="11"/>
          <p:cNvSpPr txBox="true"/>
          <p:nvPr/>
        </p:nvSpPr>
        <p:spPr>
          <a:xfrm rot="0">
            <a:off x="3618693" y="4006613"/>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Mean Absolute Error (MAE)</a:t>
            </a:r>
          </a:p>
        </p:txBody>
      </p:sp>
      <p:sp>
        <p:nvSpPr>
          <p:cNvPr name="TextBox 12" id="12"/>
          <p:cNvSpPr txBox="true"/>
          <p:nvPr/>
        </p:nvSpPr>
        <p:spPr>
          <a:xfrm rot="0">
            <a:off x="5388022" y="4906881"/>
            <a:ext cx="4665960" cy="415290"/>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Arial"/>
                <a:ea typeface="Arial"/>
                <a:cs typeface="Arial"/>
                <a:sym typeface="Arial"/>
              </a:rPr>
              <a:t>MAE = (1/n)</a:t>
            </a:r>
            <a:r>
              <a:rPr lang="en-US" sz="2399">
                <a:solidFill>
                  <a:srgbClr val="000000"/>
                </a:solidFill>
                <a:latin typeface="Arial"/>
                <a:ea typeface="Arial"/>
                <a:cs typeface="Arial"/>
                <a:sym typeface="Arial"/>
              </a:rPr>
              <a:t> × Σ|actual - predic</a:t>
            </a:r>
            <a:r>
              <a:rPr lang="en-US" sz="2399">
                <a:solidFill>
                  <a:srgbClr val="000000"/>
                </a:solidFill>
                <a:latin typeface="Arial"/>
                <a:ea typeface="Arial"/>
                <a:cs typeface="Arial"/>
                <a:sym typeface="Arial"/>
              </a:rPr>
              <a:t>ted|</a:t>
            </a:r>
          </a:p>
        </p:txBody>
      </p:sp>
      <p:sp>
        <p:nvSpPr>
          <p:cNvPr name="TextBox 13" id="13"/>
          <p:cNvSpPr txBox="true"/>
          <p:nvPr/>
        </p:nvSpPr>
        <p:spPr>
          <a:xfrm rot="0">
            <a:off x="4095599" y="5807946"/>
            <a:ext cx="4058841" cy="415290"/>
          </a:xfrm>
          <a:prstGeom prst="rect">
            <a:avLst/>
          </a:prstGeom>
        </p:spPr>
        <p:txBody>
          <a:bodyPr anchor="t" rtlCol="false" tIns="0" lIns="0" bIns="0" rIns="0">
            <a:spAutoFit/>
          </a:bodyPr>
          <a:lstStyle/>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S</a:t>
            </a:r>
            <a:r>
              <a:rPr lang="en-US" sz="2399">
                <a:solidFill>
                  <a:srgbClr val="000000"/>
                </a:solidFill>
                <a:latin typeface="Arial"/>
                <a:ea typeface="Arial"/>
                <a:cs typeface="Arial"/>
                <a:sym typeface="Arial"/>
              </a:rPr>
              <a:t>ai số tuyệt đối </a:t>
            </a:r>
            <a:r>
              <a:rPr lang="en-US" sz="2399">
                <a:solidFill>
                  <a:srgbClr val="000000"/>
                </a:solidFill>
                <a:latin typeface="Arial"/>
                <a:ea typeface="Arial"/>
                <a:cs typeface="Arial"/>
                <a:sym typeface="Arial"/>
              </a:rPr>
              <a:t>trung bình</a:t>
            </a:r>
          </a:p>
        </p:txBody>
      </p:sp>
      <p:sp>
        <p:nvSpPr>
          <p:cNvPr name="TextBox 14" id="14"/>
          <p:cNvSpPr txBox="true"/>
          <p:nvPr/>
        </p:nvSpPr>
        <p:spPr>
          <a:xfrm rot="0">
            <a:off x="3618693" y="6709012"/>
            <a:ext cx="11050614" cy="415290"/>
          </a:xfrm>
          <a:prstGeom prst="rect">
            <a:avLst/>
          </a:prstGeom>
        </p:spPr>
        <p:txBody>
          <a:bodyPr anchor="t" rtlCol="false" tIns="0" lIns="0" bIns="0" rIns="0">
            <a:spAutoFit/>
          </a:bodyPr>
          <a:lstStyle/>
          <a:p>
            <a:pPr algn="l">
              <a:lnSpc>
                <a:spcPts val="3359"/>
              </a:lnSpc>
              <a:spcBef>
                <a:spcPct val="0"/>
              </a:spcBef>
            </a:pPr>
            <a:r>
              <a:rPr lang="en-US" b="true" sz="2399">
                <a:solidFill>
                  <a:srgbClr val="000000"/>
                </a:solidFill>
                <a:latin typeface="Arial Bold"/>
                <a:ea typeface="Arial Bold"/>
                <a:cs typeface="Arial Bold"/>
                <a:sym typeface="Arial Bold"/>
              </a:rPr>
              <a:t>Root Mean Squared Error (RMSE)</a:t>
            </a:r>
          </a:p>
        </p:txBody>
      </p:sp>
      <p:sp>
        <p:nvSpPr>
          <p:cNvPr name="TextBox 15" id="15"/>
          <p:cNvSpPr txBox="true"/>
          <p:nvPr/>
        </p:nvSpPr>
        <p:spPr>
          <a:xfrm rot="0">
            <a:off x="5388022" y="7609280"/>
            <a:ext cx="5368727" cy="415290"/>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Arial"/>
                <a:ea typeface="Arial"/>
                <a:cs typeface="Arial"/>
                <a:sym typeface="Arial"/>
              </a:rPr>
              <a:t>RMSE = √[(1/</a:t>
            </a:r>
            <a:r>
              <a:rPr lang="en-US" sz="2399">
                <a:solidFill>
                  <a:srgbClr val="000000"/>
                </a:solidFill>
                <a:latin typeface="Arial"/>
                <a:ea typeface="Arial"/>
                <a:cs typeface="Arial"/>
                <a:sym typeface="Arial"/>
              </a:rPr>
              <a:t>n) × Σ(actual - pr</a:t>
            </a:r>
            <a:r>
              <a:rPr lang="en-US" sz="2399">
                <a:solidFill>
                  <a:srgbClr val="000000"/>
                </a:solidFill>
                <a:latin typeface="Arial"/>
                <a:ea typeface="Arial"/>
                <a:cs typeface="Arial"/>
                <a:sym typeface="Arial"/>
              </a:rPr>
              <a:t>edict</a:t>
            </a:r>
            <a:r>
              <a:rPr lang="en-US" sz="2399">
                <a:solidFill>
                  <a:srgbClr val="000000"/>
                </a:solidFill>
                <a:latin typeface="Arial"/>
                <a:ea typeface="Arial"/>
                <a:cs typeface="Arial"/>
                <a:sym typeface="Arial"/>
              </a:rPr>
              <a:t>ed)²]</a:t>
            </a:r>
          </a:p>
        </p:txBody>
      </p:sp>
      <p:sp>
        <p:nvSpPr>
          <p:cNvPr name="TextBox 16" id="16"/>
          <p:cNvSpPr txBox="true"/>
          <p:nvPr/>
        </p:nvSpPr>
        <p:spPr>
          <a:xfrm rot="0">
            <a:off x="4095599" y="8405570"/>
            <a:ext cx="5562699" cy="415290"/>
          </a:xfrm>
          <a:prstGeom prst="rect">
            <a:avLst/>
          </a:prstGeom>
        </p:spPr>
        <p:txBody>
          <a:bodyPr anchor="t" rtlCol="false" tIns="0" lIns="0" bIns="0" rIns="0">
            <a:spAutoFit/>
          </a:bodyPr>
          <a:lstStyle/>
          <a:p>
            <a:pPr algn="just" marL="518158" indent="-259079" lvl="1">
              <a:lnSpc>
                <a:spcPts val="3359"/>
              </a:lnSpc>
              <a:spcBef>
                <a:spcPct val="0"/>
              </a:spcBef>
              <a:buFont typeface="Arial"/>
              <a:buChar char="•"/>
            </a:pPr>
            <a:r>
              <a:rPr lang="en-US" sz="2399">
                <a:solidFill>
                  <a:srgbClr val="000000"/>
                </a:solidFill>
                <a:latin typeface="Arial"/>
                <a:ea typeface="Arial"/>
                <a:cs typeface="Arial"/>
                <a:sym typeface="Arial"/>
              </a:rPr>
              <a:t>Sai số</a:t>
            </a:r>
            <a:r>
              <a:rPr lang="en-US" sz="2399">
                <a:solidFill>
                  <a:srgbClr val="000000"/>
                </a:solidFill>
                <a:latin typeface="Arial"/>
                <a:ea typeface="Arial"/>
                <a:cs typeface="Arial"/>
                <a:sym typeface="Arial"/>
              </a:rPr>
              <a:t> trung bình theo đơn vị gốc (%)</a:t>
            </a:r>
          </a:p>
        </p:txBody>
      </p:sp>
      <p:sp>
        <p:nvSpPr>
          <p:cNvPr name="TextBox 17" id="17"/>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16</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9DFCF"/>
        </a:solidFill>
      </p:bgPr>
    </p:bg>
    <p:spTree>
      <p:nvGrpSpPr>
        <p:cNvPr id="1" name=""/>
        <p:cNvGrpSpPr/>
        <p:nvPr/>
      </p:nvGrpSpPr>
      <p:grpSpPr>
        <a:xfrm>
          <a:off x="0" y="0"/>
          <a:ext cx="0" cy="0"/>
          <a:chOff x="0" y="0"/>
          <a:chExt cx="0" cy="0"/>
        </a:xfrm>
      </p:grpSpPr>
      <p:sp>
        <p:nvSpPr>
          <p:cNvPr name="TextBox 2" id="2"/>
          <p:cNvSpPr txBox="true"/>
          <p:nvPr/>
        </p:nvSpPr>
        <p:spPr>
          <a:xfrm rot="0">
            <a:off x="2766730" y="3733443"/>
            <a:ext cx="11304620" cy="1854201"/>
          </a:xfrm>
          <a:prstGeom prst="rect">
            <a:avLst/>
          </a:prstGeom>
        </p:spPr>
        <p:txBody>
          <a:bodyPr anchor="t" rtlCol="false" tIns="0" lIns="0" bIns="0" rIns="0">
            <a:spAutoFit/>
          </a:bodyPr>
          <a:lstStyle/>
          <a:p>
            <a:pPr algn="ctr">
              <a:lnSpc>
                <a:spcPts val="4899"/>
              </a:lnSpc>
            </a:pPr>
            <a:r>
              <a:rPr lang="en-US" sz="3499" b="true">
                <a:solidFill>
                  <a:srgbClr val="000000"/>
                </a:solidFill>
                <a:latin typeface="Arial Bold"/>
                <a:ea typeface="Arial Bold"/>
                <a:cs typeface="Arial Bold"/>
                <a:sym typeface="Arial Bold"/>
              </a:rPr>
              <a:t>Xây dựng mô hình phân loại tuyến bay theo tiềm năng phát triển</a:t>
            </a:r>
          </a:p>
          <a:p>
            <a:pPr algn="ctr">
              <a:lnSpc>
                <a:spcPts val="4899"/>
              </a:lnSpc>
              <a:spcBef>
                <a:spcPct val="0"/>
              </a:spcBef>
            </a:pPr>
          </a:p>
        </p:txBody>
      </p:sp>
      <p:sp>
        <p:nvSpPr>
          <p:cNvPr name="TextBox 3" id="3"/>
          <p:cNvSpPr txBox="true"/>
          <p:nvPr/>
        </p:nvSpPr>
        <p:spPr>
          <a:xfrm rot="0">
            <a:off x="1028700" y="962025"/>
            <a:ext cx="8778110" cy="457835"/>
          </a:xfrm>
          <a:prstGeom prst="rect">
            <a:avLst/>
          </a:prstGeom>
        </p:spPr>
        <p:txBody>
          <a:bodyPr anchor="t" rtlCol="false" tIns="0" lIns="0" bIns="0" rIns="0">
            <a:spAutoFit/>
          </a:bodyPr>
          <a:lstStyle/>
          <a:p>
            <a:pPr algn="l">
              <a:lnSpc>
                <a:spcPts val="3639"/>
              </a:lnSpc>
              <a:spcBef>
                <a:spcPct val="0"/>
              </a:spcBef>
            </a:pPr>
            <a:r>
              <a:rPr lang="en-US" b="true" sz="2599">
                <a:solidFill>
                  <a:srgbClr val="000000"/>
                </a:solidFill>
                <a:latin typeface="Arial Bold"/>
                <a:ea typeface="Arial Bold"/>
                <a:cs typeface="Arial Bold"/>
                <a:sym typeface="Arial Bold"/>
              </a:rPr>
              <a:t>Thành viên 4 : Trương Trọng Đại Long</a:t>
            </a:r>
          </a:p>
        </p:txBody>
      </p:sp>
      <p:sp>
        <p:nvSpPr>
          <p:cNvPr name="TextBox 4" id="4"/>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645924" y="1197801"/>
            <a:ext cx="5064335" cy="7940528"/>
            <a:chOff x="0" y="0"/>
            <a:chExt cx="812800" cy="1274414"/>
          </a:xfrm>
        </p:grpSpPr>
        <p:sp>
          <p:nvSpPr>
            <p:cNvPr name="Freeform 3" id="3"/>
            <p:cNvSpPr/>
            <p:nvPr/>
          </p:nvSpPr>
          <p:spPr>
            <a:xfrm flipH="false" flipV="false" rot="0">
              <a:off x="0" y="0"/>
              <a:ext cx="812800" cy="1274414"/>
            </a:xfrm>
            <a:custGeom>
              <a:avLst/>
              <a:gdLst/>
              <a:ahLst/>
              <a:cxnLst/>
              <a:rect r="r" b="b" t="t" l="l"/>
              <a:pathLst>
                <a:path h="1274414" w="812800">
                  <a:moveTo>
                    <a:pt x="0" y="0"/>
                  </a:moveTo>
                  <a:lnTo>
                    <a:pt x="812800" y="0"/>
                  </a:lnTo>
                  <a:lnTo>
                    <a:pt x="812800" y="1274414"/>
                  </a:lnTo>
                  <a:lnTo>
                    <a:pt x="0" y="1274414"/>
                  </a:lnTo>
                  <a:close/>
                </a:path>
              </a:pathLst>
            </a:custGeom>
            <a:blipFill>
              <a:blip r:embed="rId2"/>
              <a:stretch>
                <a:fillRect l="-4583" t="0" r="-4583" b="0"/>
              </a:stretch>
            </a:blipFill>
          </p:spPr>
        </p:sp>
      </p:grpSp>
      <p:sp>
        <p:nvSpPr>
          <p:cNvPr name="Freeform 4" id="4"/>
          <p:cNvSpPr/>
          <p:nvPr/>
        </p:nvSpPr>
        <p:spPr>
          <a:xfrm flipH="false" flipV="false" rot="4303617">
            <a:off x="-3257557" y="5164247"/>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259546" y="575791"/>
            <a:ext cx="11735243" cy="8562538"/>
            <a:chOff x="0" y="0"/>
            <a:chExt cx="3090764" cy="2255154"/>
          </a:xfrm>
        </p:grpSpPr>
        <p:sp>
          <p:nvSpPr>
            <p:cNvPr name="Freeform 6" id="6"/>
            <p:cNvSpPr/>
            <p:nvPr/>
          </p:nvSpPr>
          <p:spPr>
            <a:xfrm flipH="false" flipV="false" rot="0">
              <a:off x="0" y="0"/>
              <a:ext cx="3090763" cy="2255154"/>
            </a:xfrm>
            <a:custGeom>
              <a:avLst/>
              <a:gdLst/>
              <a:ahLst/>
              <a:cxnLst/>
              <a:rect r="r" b="b" t="t" l="l"/>
              <a:pathLst>
                <a:path h="2255154" w="3090763">
                  <a:moveTo>
                    <a:pt x="0" y="0"/>
                  </a:moveTo>
                  <a:lnTo>
                    <a:pt x="3090763" y="0"/>
                  </a:lnTo>
                  <a:lnTo>
                    <a:pt x="3090763" y="2255154"/>
                  </a:lnTo>
                  <a:lnTo>
                    <a:pt x="0" y="2255154"/>
                  </a:lnTo>
                  <a:close/>
                </a:path>
              </a:pathLst>
            </a:custGeom>
            <a:solidFill>
              <a:srgbClr val="FFFFFF"/>
            </a:solidFill>
            <a:ln w="19050" cap="sq">
              <a:solidFill>
                <a:srgbClr val="000000"/>
              </a:solidFill>
              <a:prstDash val="solid"/>
              <a:miter/>
            </a:ln>
          </p:spPr>
        </p:sp>
        <p:sp>
          <p:nvSpPr>
            <p:cNvPr name="TextBox 7" id="7"/>
            <p:cNvSpPr txBox="true"/>
            <p:nvPr/>
          </p:nvSpPr>
          <p:spPr>
            <a:xfrm>
              <a:off x="0" y="-47625"/>
              <a:ext cx="3090764" cy="2302779"/>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2807232">
            <a:off x="13283094" y="-1836476"/>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847274" y="3414646"/>
            <a:ext cx="9079737" cy="4187190"/>
          </a:xfrm>
          <a:prstGeom prst="rect">
            <a:avLst/>
          </a:prstGeom>
        </p:spPr>
        <p:txBody>
          <a:bodyPr anchor="t" rtlCol="false" tIns="0" lIns="0" bIns="0" rIns="0">
            <a:spAutoFit/>
          </a:bodyPr>
          <a:lstStyle/>
          <a:p>
            <a:pPr algn="l">
              <a:lnSpc>
                <a:spcPts val="3359"/>
              </a:lnSpc>
            </a:pPr>
            <a:r>
              <a:rPr lang="en-US" sz="2399" b="true">
                <a:solidFill>
                  <a:srgbClr val="000000"/>
                </a:solidFill>
                <a:latin typeface="Arial Bold"/>
                <a:ea typeface="Arial Bold"/>
                <a:cs typeface="Arial Bold"/>
                <a:sym typeface="Arial Bold"/>
              </a:rPr>
              <a:t>Input : </a:t>
            </a:r>
          </a:p>
          <a:p>
            <a:pPr algn="l" marL="518158" indent="-259079" lvl="1">
              <a:lnSpc>
                <a:spcPts val="3359"/>
              </a:lnSpc>
              <a:buFont typeface="Arial"/>
              <a:buChar char="•"/>
            </a:pPr>
            <a:r>
              <a:rPr lang="en-US" sz="2399">
                <a:solidFill>
                  <a:srgbClr val="000000"/>
                </a:solidFill>
                <a:latin typeface="Arial"/>
                <a:ea typeface="Arial"/>
                <a:cs typeface="Arial"/>
                <a:sym typeface="Arial"/>
              </a:rPr>
              <a:t>passengers (Integer): Số lượng hành khách</a:t>
            </a:r>
          </a:p>
          <a:p>
            <a:pPr algn="l" marL="518158" indent="-259079" lvl="1">
              <a:lnSpc>
                <a:spcPts val="3359"/>
              </a:lnSpc>
              <a:buFont typeface="Arial"/>
              <a:buChar char="•"/>
            </a:pPr>
            <a:r>
              <a:rPr lang="en-US" sz="2399">
                <a:solidFill>
                  <a:srgbClr val="000000"/>
                </a:solidFill>
                <a:latin typeface="Arial"/>
                <a:ea typeface="Arial"/>
                <a:cs typeface="Arial"/>
                <a:sym typeface="Arial"/>
              </a:rPr>
              <a:t>fare (Double): Giá vé trung bình</a:t>
            </a:r>
          </a:p>
          <a:p>
            <a:pPr algn="l" marL="518158" indent="-259079" lvl="1">
              <a:lnSpc>
                <a:spcPts val="3359"/>
              </a:lnSpc>
              <a:buFont typeface="Arial"/>
              <a:buChar char="•"/>
            </a:pPr>
            <a:r>
              <a:rPr lang="en-US" sz="2399">
                <a:solidFill>
                  <a:srgbClr val="000000"/>
                </a:solidFill>
                <a:latin typeface="Arial"/>
                <a:ea typeface="Arial"/>
                <a:cs typeface="Arial"/>
                <a:sym typeface="Arial"/>
              </a:rPr>
              <a:t>nsmiles (Integer): Khoảng cách bay</a:t>
            </a:r>
          </a:p>
          <a:p>
            <a:pPr algn="l" marL="518158" indent="-259079" lvl="1">
              <a:lnSpc>
                <a:spcPts val="3359"/>
              </a:lnSpc>
              <a:buFont typeface="Arial"/>
              <a:buChar char="•"/>
            </a:pPr>
            <a:r>
              <a:rPr lang="en-US" sz="2399">
                <a:solidFill>
                  <a:srgbClr val="000000"/>
                </a:solidFill>
                <a:latin typeface="Arial"/>
                <a:ea typeface="Arial"/>
                <a:cs typeface="Arial"/>
                <a:sym typeface="Arial"/>
              </a:rPr>
              <a:t>large_ms (Double): Thị phần hãng lớn</a:t>
            </a:r>
          </a:p>
          <a:p>
            <a:pPr algn="l" marL="518158" indent="-259079" lvl="1">
              <a:lnSpc>
                <a:spcPts val="3359"/>
              </a:lnSpc>
              <a:buFont typeface="Arial"/>
              <a:buChar char="•"/>
            </a:pPr>
            <a:r>
              <a:rPr lang="en-US" sz="2399">
                <a:solidFill>
                  <a:srgbClr val="000000"/>
                </a:solidFill>
                <a:latin typeface="Arial"/>
                <a:ea typeface="Arial"/>
                <a:cs typeface="Arial"/>
                <a:sym typeface="Arial"/>
              </a:rPr>
              <a:t>lf_ms (Double): Thị phần hãng giá rẻ</a:t>
            </a:r>
          </a:p>
          <a:p>
            <a:pPr algn="l" marL="518158" indent="-259079" lvl="1">
              <a:lnSpc>
                <a:spcPts val="3359"/>
              </a:lnSpc>
              <a:buFont typeface="Arial"/>
              <a:buChar char="•"/>
            </a:pPr>
            <a:r>
              <a:rPr lang="en-US" sz="2399">
                <a:solidFill>
                  <a:srgbClr val="000000"/>
                </a:solidFill>
                <a:latin typeface="Arial"/>
                <a:ea typeface="Arial"/>
                <a:cs typeface="Arial"/>
                <a:sym typeface="Arial"/>
              </a:rPr>
              <a:t>fare_lg (Double): Giá vé hãng lớn</a:t>
            </a:r>
          </a:p>
          <a:p>
            <a:pPr algn="l" marL="518158" indent="-259079" lvl="1">
              <a:lnSpc>
                <a:spcPts val="3359"/>
              </a:lnSpc>
              <a:buFont typeface="Arial"/>
              <a:buChar char="•"/>
            </a:pPr>
            <a:r>
              <a:rPr lang="en-US" sz="2399">
                <a:solidFill>
                  <a:srgbClr val="000000"/>
                </a:solidFill>
                <a:latin typeface="Arial"/>
                <a:ea typeface="Arial"/>
                <a:cs typeface="Arial"/>
                <a:sym typeface="Arial"/>
              </a:rPr>
              <a:t>fare_low (Double): Giá vé hãng giá rẻ</a:t>
            </a:r>
          </a:p>
          <a:p>
            <a:pPr algn="l" marL="518158" indent="-259079" lvl="1">
              <a:lnSpc>
                <a:spcPts val="3359"/>
              </a:lnSpc>
              <a:buFont typeface="Arial"/>
              <a:buChar char="•"/>
            </a:pPr>
            <a:r>
              <a:rPr lang="en-US" sz="2399">
                <a:solidFill>
                  <a:srgbClr val="000000"/>
                </a:solidFill>
                <a:latin typeface="Arial"/>
                <a:ea typeface="Arial"/>
                <a:cs typeface="Arial"/>
                <a:sym typeface="Arial"/>
              </a:rPr>
              <a:t>growth_trend (Double): Xu hướng tăng trưởng </a:t>
            </a:r>
          </a:p>
          <a:p>
            <a:pPr algn="l">
              <a:lnSpc>
                <a:spcPts val="3359"/>
              </a:lnSpc>
              <a:spcBef>
                <a:spcPct val="0"/>
              </a:spcBef>
            </a:pPr>
          </a:p>
        </p:txBody>
      </p:sp>
      <p:sp>
        <p:nvSpPr>
          <p:cNvPr name="TextBox 10" id="10"/>
          <p:cNvSpPr txBox="true"/>
          <p:nvPr/>
        </p:nvSpPr>
        <p:spPr>
          <a:xfrm rot="0">
            <a:off x="6866324" y="7761320"/>
            <a:ext cx="9714665" cy="834390"/>
          </a:xfrm>
          <a:prstGeom prst="rect">
            <a:avLst/>
          </a:prstGeom>
        </p:spPr>
        <p:txBody>
          <a:bodyPr anchor="t" rtlCol="false" tIns="0" lIns="0" bIns="0" rIns="0">
            <a:spAutoFit/>
          </a:bodyPr>
          <a:lstStyle/>
          <a:p>
            <a:pPr algn="l">
              <a:lnSpc>
                <a:spcPts val="3359"/>
              </a:lnSpc>
            </a:pPr>
            <a:r>
              <a:rPr lang="en-US" sz="2399" b="true">
                <a:solidFill>
                  <a:srgbClr val="000000"/>
                </a:solidFill>
                <a:latin typeface="Arial Bold"/>
                <a:ea typeface="Arial Bold"/>
                <a:cs typeface="Arial Bold"/>
                <a:sym typeface="Arial Bold"/>
              </a:rPr>
              <a:t>Out put : </a:t>
            </a:r>
          </a:p>
          <a:p>
            <a:pPr algn="l" marL="518158" indent="-259079" lvl="1">
              <a:lnSpc>
                <a:spcPts val="3359"/>
              </a:lnSpc>
              <a:buFont typeface="Arial"/>
              <a:buChar char="•"/>
            </a:pPr>
            <a:r>
              <a:rPr lang="en-US" sz="2399">
                <a:solidFill>
                  <a:srgbClr val="000000"/>
                </a:solidFill>
                <a:latin typeface="Arial"/>
                <a:ea typeface="Arial"/>
                <a:cs typeface="Arial"/>
                <a:sym typeface="Arial"/>
              </a:rPr>
              <a:t>potential_level_enhanced ( tiềm năng : Cao, Trung Bình, Thấp) </a:t>
            </a:r>
          </a:p>
        </p:txBody>
      </p:sp>
      <p:sp>
        <p:nvSpPr>
          <p:cNvPr name="TextBox 11" id="11"/>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18</a:t>
            </a:r>
          </a:p>
        </p:txBody>
      </p:sp>
      <p:sp>
        <p:nvSpPr>
          <p:cNvPr name="TextBox 12" id="12"/>
          <p:cNvSpPr txBox="true"/>
          <p:nvPr/>
        </p:nvSpPr>
        <p:spPr>
          <a:xfrm rot="0">
            <a:off x="7237137" y="706946"/>
            <a:ext cx="8338110" cy="91503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Arial Bold"/>
                <a:ea typeface="Arial Bold"/>
                <a:cs typeface="Arial Bold"/>
                <a:sym typeface="Arial Bold"/>
              </a:rPr>
              <a:t>Xây dựng mô hình phân loại tuyến bay theo tiềm năng phát triển</a:t>
            </a:r>
          </a:p>
        </p:txBody>
      </p:sp>
      <p:sp>
        <p:nvSpPr>
          <p:cNvPr name="TextBox 13" id="13"/>
          <p:cNvSpPr txBox="true"/>
          <p:nvPr/>
        </p:nvSpPr>
        <p:spPr>
          <a:xfrm rot="0">
            <a:off x="6866324" y="1799206"/>
            <a:ext cx="9079737" cy="1672590"/>
          </a:xfrm>
          <a:prstGeom prst="rect">
            <a:avLst/>
          </a:prstGeom>
        </p:spPr>
        <p:txBody>
          <a:bodyPr anchor="t" rtlCol="false" tIns="0" lIns="0" bIns="0" rIns="0">
            <a:spAutoFit/>
          </a:bodyPr>
          <a:lstStyle/>
          <a:p>
            <a:pPr algn="l">
              <a:lnSpc>
                <a:spcPts val="3359"/>
              </a:lnSpc>
            </a:pPr>
            <a:r>
              <a:rPr lang="en-US" sz="2399" b="true">
                <a:solidFill>
                  <a:srgbClr val="000000"/>
                </a:solidFill>
                <a:latin typeface="Arial Bold"/>
                <a:ea typeface="Arial Bold"/>
                <a:cs typeface="Arial Bold"/>
                <a:sym typeface="Arial Bold"/>
              </a:rPr>
              <a:t>Mục Tiêu : </a:t>
            </a:r>
          </a:p>
          <a:p>
            <a:pPr algn="l" marL="518158" indent="-259079" lvl="1">
              <a:lnSpc>
                <a:spcPts val="3359"/>
              </a:lnSpc>
              <a:buFont typeface="Arial"/>
              <a:buChar char="•"/>
            </a:pPr>
            <a:r>
              <a:rPr lang="en-US" sz="2399">
                <a:solidFill>
                  <a:srgbClr val="000000"/>
                </a:solidFill>
                <a:latin typeface="Arial"/>
                <a:ea typeface="Arial"/>
                <a:cs typeface="Arial"/>
                <a:sym typeface="Arial"/>
              </a:rPr>
              <a:t>Phân loại các tuyến bay thành 3 nhóm tiềm năng phát triển:  Cao, Trung bình, Thấp </a:t>
            </a:r>
          </a:p>
          <a:p>
            <a:pPr algn="l">
              <a:lnSpc>
                <a:spcPts val="335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645924" y="1197801"/>
            <a:ext cx="5064335" cy="7940528"/>
            <a:chOff x="0" y="0"/>
            <a:chExt cx="812800" cy="1274414"/>
          </a:xfrm>
        </p:grpSpPr>
        <p:sp>
          <p:nvSpPr>
            <p:cNvPr name="Freeform 3" id="3"/>
            <p:cNvSpPr/>
            <p:nvPr/>
          </p:nvSpPr>
          <p:spPr>
            <a:xfrm flipH="false" flipV="false" rot="0">
              <a:off x="0" y="0"/>
              <a:ext cx="812800" cy="1274414"/>
            </a:xfrm>
            <a:custGeom>
              <a:avLst/>
              <a:gdLst/>
              <a:ahLst/>
              <a:cxnLst/>
              <a:rect r="r" b="b" t="t" l="l"/>
              <a:pathLst>
                <a:path h="1274414" w="812800">
                  <a:moveTo>
                    <a:pt x="0" y="0"/>
                  </a:moveTo>
                  <a:lnTo>
                    <a:pt x="812800" y="0"/>
                  </a:lnTo>
                  <a:lnTo>
                    <a:pt x="812800" y="1274414"/>
                  </a:lnTo>
                  <a:lnTo>
                    <a:pt x="0" y="1274414"/>
                  </a:lnTo>
                  <a:close/>
                </a:path>
              </a:pathLst>
            </a:custGeom>
            <a:blipFill>
              <a:blip r:embed="rId2"/>
              <a:stretch>
                <a:fillRect l="-4583" t="0" r="-4583" b="0"/>
              </a:stretch>
            </a:blipFill>
          </p:spPr>
        </p:sp>
      </p:grpSp>
      <p:sp>
        <p:nvSpPr>
          <p:cNvPr name="Freeform 4" id="4"/>
          <p:cNvSpPr/>
          <p:nvPr/>
        </p:nvSpPr>
        <p:spPr>
          <a:xfrm flipH="false" flipV="false" rot="4303617">
            <a:off x="-3257557" y="5164247"/>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266025" y="1221751"/>
            <a:ext cx="11735243" cy="7916578"/>
            <a:chOff x="0" y="0"/>
            <a:chExt cx="3090764" cy="2085025"/>
          </a:xfrm>
        </p:grpSpPr>
        <p:sp>
          <p:nvSpPr>
            <p:cNvPr name="Freeform 6" id="6"/>
            <p:cNvSpPr/>
            <p:nvPr/>
          </p:nvSpPr>
          <p:spPr>
            <a:xfrm flipH="false" flipV="false" rot="0">
              <a:off x="0" y="0"/>
              <a:ext cx="3090763" cy="2085025"/>
            </a:xfrm>
            <a:custGeom>
              <a:avLst/>
              <a:gdLst/>
              <a:ahLst/>
              <a:cxnLst/>
              <a:rect r="r" b="b" t="t" l="l"/>
              <a:pathLst>
                <a:path h="2085025" w="3090763">
                  <a:moveTo>
                    <a:pt x="0" y="0"/>
                  </a:moveTo>
                  <a:lnTo>
                    <a:pt x="3090763" y="0"/>
                  </a:lnTo>
                  <a:lnTo>
                    <a:pt x="3090763" y="2085025"/>
                  </a:lnTo>
                  <a:lnTo>
                    <a:pt x="0" y="2085025"/>
                  </a:lnTo>
                  <a:close/>
                </a:path>
              </a:pathLst>
            </a:custGeom>
            <a:solidFill>
              <a:srgbClr val="FFFFFF"/>
            </a:solidFill>
            <a:ln w="19050" cap="sq">
              <a:solidFill>
                <a:srgbClr val="000000"/>
              </a:solidFill>
              <a:prstDash val="solid"/>
              <a:miter/>
            </a:ln>
          </p:spPr>
        </p:sp>
        <p:sp>
          <p:nvSpPr>
            <p:cNvPr name="TextBox 7" id="7"/>
            <p:cNvSpPr txBox="true"/>
            <p:nvPr/>
          </p:nvSpPr>
          <p:spPr>
            <a:xfrm>
              <a:off x="0" y="-47625"/>
              <a:ext cx="3090764" cy="2132650"/>
            </a:xfrm>
            <a:prstGeom prst="rect">
              <a:avLst/>
            </a:prstGeom>
          </p:spPr>
          <p:txBody>
            <a:bodyPr anchor="ctr" rtlCol="false" tIns="50800" lIns="50800" bIns="50800" rIns="50800"/>
            <a:lstStyle/>
            <a:p>
              <a:pPr algn="ctr">
                <a:lnSpc>
                  <a:spcPts val="2660"/>
                </a:lnSpc>
              </a:pPr>
            </a:p>
          </p:txBody>
        </p:sp>
      </p:grpSp>
      <p:sp>
        <p:nvSpPr>
          <p:cNvPr name="Freeform 8" id="8"/>
          <p:cNvSpPr/>
          <p:nvPr/>
        </p:nvSpPr>
        <p:spPr>
          <a:xfrm flipH="false" flipV="false" rot="2807232">
            <a:off x="13283094" y="-1836476"/>
            <a:ext cx="9505647" cy="7669422"/>
          </a:xfrm>
          <a:custGeom>
            <a:avLst/>
            <a:gdLst/>
            <a:ahLst/>
            <a:cxnLst/>
            <a:rect r="r" b="b" t="t" l="l"/>
            <a:pathLst>
              <a:path h="7669422" w="9505647">
                <a:moveTo>
                  <a:pt x="0" y="0"/>
                </a:moveTo>
                <a:lnTo>
                  <a:pt x="9505647" y="0"/>
                </a:lnTo>
                <a:lnTo>
                  <a:pt x="9505647" y="7669422"/>
                </a:lnTo>
                <a:lnTo>
                  <a:pt x="0" y="76694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853426" y="3316206"/>
            <a:ext cx="6352886" cy="1253490"/>
          </a:xfrm>
          <a:prstGeom prst="rect">
            <a:avLst/>
          </a:prstGeom>
        </p:spPr>
        <p:txBody>
          <a:bodyPr anchor="t" rtlCol="false" tIns="0" lIns="0" bIns="0" rIns="0">
            <a:spAutoFit/>
          </a:bodyPr>
          <a:lstStyle/>
          <a:p>
            <a:pPr algn="l">
              <a:lnSpc>
                <a:spcPts val="3359"/>
              </a:lnSpc>
            </a:pPr>
            <a:r>
              <a:rPr lang="en-US" sz="2399" b="true">
                <a:solidFill>
                  <a:srgbClr val="000000"/>
                </a:solidFill>
                <a:latin typeface="Arial Bold"/>
                <a:ea typeface="Arial Bold"/>
                <a:cs typeface="Arial Bold"/>
                <a:sym typeface="Arial Bold"/>
              </a:rPr>
              <a:t>Các mô hình sử dụng :</a:t>
            </a:r>
          </a:p>
          <a:p>
            <a:pPr algn="l" marL="518158" indent="-259079" lvl="1">
              <a:lnSpc>
                <a:spcPts val="3359"/>
              </a:lnSpc>
              <a:buFont typeface="Arial"/>
              <a:buChar char="•"/>
            </a:pPr>
            <a:r>
              <a:rPr lang="en-US" sz="2399">
                <a:solidFill>
                  <a:srgbClr val="000000"/>
                </a:solidFill>
                <a:latin typeface="Arial"/>
                <a:ea typeface="Arial"/>
                <a:cs typeface="Arial"/>
                <a:sym typeface="Arial"/>
              </a:rPr>
              <a:t>Random Forest Classifier </a:t>
            </a:r>
          </a:p>
          <a:p>
            <a:pPr algn="l" marL="518158" indent="-259079" lvl="1">
              <a:lnSpc>
                <a:spcPts val="3359"/>
              </a:lnSpc>
              <a:buFont typeface="Arial"/>
              <a:buChar char="•"/>
            </a:pPr>
            <a:r>
              <a:rPr lang="en-US" sz="2399">
                <a:solidFill>
                  <a:srgbClr val="000000"/>
                </a:solidFill>
                <a:latin typeface="Arial"/>
                <a:ea typeface="Arial"/>
                <a:cs typeface="Arial"/>
                <a:sym typeface="Arial"/>
              </a:rPr>
              <a:t>Logistic Regression</a:t>
            </a:r>
          </a:p>
        </p:txBody>
      </p:sp>
      <p:sp>
        <p:nvSpPr>
          <p:cNvPr name="TextBox 10" id="10"/>
          <p:cNvSpPr txBox="true"/>
          <p:nvPr/>
        </p:nvSpPr>
        <p:spPr>
          <a:xfrm rot="0">
            <a:off x="6853426" y="5073668"/>
            <a:ext cx="10560441" cy="2091690"/>
          </a:xfrm>
          <a:prstGeom prst="rect">
            <a:avLst/>
          </a:prstGeom>
        </p:spPr>
        <p:txBody>
          <a:bodyPr anchor="t" rtlCol="false" tIns="0" lIns="0" bIns="0" rIns="0">
            <a:spAutoFit/>
          </a:bodyPr>
          <a:lstStyle/>
          <a:p>
            <a:pPr algn="l">
              <a:lnSpc>
                <a:spcPts val="3359"/>
              </a:lnSpc>
            </a:pPr>
            <a:r>
              <a:rPr lang="en-US" sz="2399" b="true">
                <a:solidFill>
                  <a:srgbClr val="000000"/>
                </a:solidFill>
                <a:latin typeface="Arial Bold"/>
                <a:ea typeface="Arial Bold"/>
                <a:cs typeface="Arial Bold"/>
                <a:sym typeface="Arial Bold"/>
              </a:rPr>
              <a:t>Độ do</a:t>
            </a:r>
          </a:p>
          <a:p>
            <a:pPr algn="l" marL="518158" indent="-259079" lvl="1">
              <a:lnSpc>
                <a:spcPts val="3359"/>
              </a:lnSpc>
              <a:buFont typeface="Arial"/>
              <a:buChar char="•"/>
            </a:pPr>
            <a:r>
              <a:rPr lang="en-US" sz="2399">
                <a:solidFill>
                  <a:srgbClr val="000000"/>
                </a:solidFill>
                <a:latin typeface="Arial"/>
                <a:ea typeface="Arial"/>
                <a:cs typeface="Arial"/>
                <a:sym typeface="Arial"/>
              </a:rPr>
              <a:t>Accu</a:t>
            </a:r>
            <a:r>
              <a:rPr lang="en-US" sz="2399">
                <a:solidFill>
                  <a:srgbClr val="000000"/>
                </a:solidFill>
                <a:latin typeface="Arial"/>
                <a:ea typeface="Arial"/>
                <a:cs typeface="Arial"/>
                <a:sym typeface="Arial"/>
              </a:rPr>
              <a:t>racy : Tỷ lệ dự đoán </a:t>
            </a:r>
          </a:p>
          <a:p>
            <a:pPr algn="l" marL="518158" indent="-259079" lvl="1">
              <a:lnSpc>
                <a:spcPts val="3359"/>
              </a:lnSpc>
              <a:buFont typeface="Arial"/>
              <a:buChar char="•"/>
            </a:pPr>
            <a:r>
              <a:rPr lang="en-US" sz="2399">
                <a:solidFill>
                  <a:srgbClr val="000000"/>
                </a:solidFill>
                <a:latin typeface="Arial"/>
                <a:ea typeface="Arial"/>
                <a:cs typeface="Arial"/>
                <a:sym typeface="Arial"/>
              </a:rPr>
              <a:t>Precision : Độ chính xác của dự đoán dương tính</a:t>
            </a:r>
          </a:p>
          <a:p>
            <a:pPr algn="l" marL="518158" indent="-259079" lvl="1">
              <a:lnSpc>
                <a:spcPts val="3359"/>
              </a:lnSpc>
              <a:buFont typeface="Arial"/>
              <a:buChar char="•"/>
            </a:pPr>
            <a:r>
              <a:rPr lang="en-US" sz="2399">
                <a:solidFill>
                  <a:srgbClr val="000000"/>
                </a:solidFill>
                <a:latin typeface="Arial"/>
                <a:ea typeface="Arial"/>
                <a:cs typeface="Arial"/>
                <a:sym typeface="Arial"/>
              </a:rPr>
              <a:t>Recall : Độ nhạy</a:t>
            </a:r>
          </a:p>
          <a:p>
            <a:pPr algn="l" marL="518158" indent="-259079" lvl="1">
              <a:lnSpc>
                <a:spcPts val="3359"/>
              </a:lnSpc>
              <a:buFont typeface="Arial"/>
              <a:buChar char="•"/>
            </a:pPr>
            <a:r>
              <a:rPr lang="en-US" sz="2399">
                <a:solidFill>
                  <a:srgbClr val="000000"/>
                </a:solidFill>
                <a:latin typeface="Arial"/>
                <a:ea typeface="Arial"/>
                <a:cs typeface="Arial"/>
                <a:sym typeface="Arial"/>
              </a:rPr>
              <a:t>F1-score : Điểm cân bằng</a:t>
            </a:r>
          </a:p>
        </p:txBody>
      </p:sp>
      <p:sp>
        <p:nvSpPr>
          <p:cNvPr name="TextBox 11" id="11"/>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19</a:t>
            </a:r>
          </a:p>
        </p:txBody>
      </p:sp>
      <p:sp>
        <p:nvSpPr>
          <p:cNvPr name="TextBox 12" id="12"/>
          <p:cNvSpPr txBox="true"/>
          <p:nvPr/>
        </p:nvSpPr>
        <p:spPr>
          <a:xfrm rot="0">
            <a:off x="6853426" y="7432512"/>
            <a:ext cx="3923153" cy="1253490"/>
          </a:xfrm>
          <a:prstGeom prst="rect">
            <a:avLst/>
          </a:prstGeom>
        </p:spPr>
        <p:txBody>
          <a:bodyPr anchor="t" rtlCol="false" tIns="0" lIns="0" bIns="0" rIns="0">
            <a:spAutoFit/>
          </a:bodyPr>
          <a:lstStyle/>
          <a:p>
            <a:pPr algn="ctr">
              <a:lnSpc>
                <a:spcPts val="3359"/>
              </a:lnSpc>
            </a:pPr>
            <a:r>
              <a:rPr lang="en-US" b="true" sz="2399">
                <a:solidFill>
                  <a:srgbClr val="000000"/>
                </a:solidFill>
                <a:latin typeface="Arial Bold"/>
                <a:ea typeface="Arial Bold"/>
                <a:cs typeface="Arial Bold"/>
                <a:sym typeface="Arial Bold"/>
              </a:rPr>
              <a:t>Phương pháp đánh giá</a:t>
            </a:r>
          </a:p>
          <a:p>
            <a:pPr algn="l" marL="518158" indent="-259079" lvl="1">
              <a:lnSpc>
                <a:spcPts val="3359"/>
              </a:lnSpc>
              <a:buFont typeface="Arial"/>
              <a:buChar char="•"/>
            </a:pPr>
            <a:r>
              <a:rPr lang="en-US" sz="2399">
                <a:solidFill>
                  <a:srgbClr val="000000"/>
                </a:solidFill>
                <a:latin typeface="Arial"/>
                <a:ea typeface="Arial"/>
                <a:cs typeface="Arial"/>
                <a:sym typeface="Arial"/>
              </a:rPr>
              <a:t>Train/Test Split: </a:t>
            </a:r>
          </a:p>
          <a:p>
            <a:pPr algn="l" marL="518158" indent="-259079" lvl="1">
              <a:lnSpc>
                <a:spcPts val="3359"/>
              </a:lnSpc>
              <a:buFont typeface="Arial"/>
              <a:buChar char="•"/>
            </a:pPr>
            <a:r>
              <a:rPr lang="en-US" sz="2399">
                <a:solidFill>
                  <a:srgbClr val="000000"/>
                </a:solidFill>
                <a:latin typeface="Arial"/>
                <a:ea typeface="Arial"/>
                <a:cs typeface="Arial"/>
                <a:sym typeface="Arial"/>
              </a:rPr>
              <a:t>Cross-Validation:</a:t>
            </a:r>
          </a:p>
        </p:txBody>
      </p:sp>
      <p:sp>
        <p:nvSpPr>
          <p:cNvPr name="TextBox 13" id="13"/>
          <p:cNvSpPr txBox="true"/>
          <p:nvPr/>
        </p:nvSpPr>
        <p:spPr>
          <a:xfrm rot="0">
            <a:off x="7237137" y="1663885"/>
            <a:ext cx="8338110" cy="91503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Arial Bold"/>
                <a:ea typeface="Arial Bold"/>
                <a:cs typeface="Arial Bold"/>
                <a:sym typeface="Arial Bold"/>
              </a:rPr>
              <a:t>Xây dựng mô hình phân loại tuyến bay theo tiềm năng phát triển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7662305" y="2136062"/>
            <a:ext cx="9244762" cy="6803659"/>
            <a:chOff x="0" y="0"/>
            <a:chExt cx="2434835" cy="1791910"/>
          </a:xfrm>
        </p:grpSpPr>
        <p:sp>
          <p:nvSpPr>
            <p:cNvPr name="Freeform 3" id="3"/>
            <p:cNvSpPr/>
            <p:nvPr/>
          </p:nvSpPr>
          <p:spPr>
            <a:xfrm flipH="false" flipV="false" rot="0">
              <a:off x="0" y="0"/>
              <a:ext cx="2434835" cy="1791910"/>
            </a:xfrm>
            <a:custGeom>
              <a:avLst/>
              <a:gdLst/>
              <a:ahLst/>
              <a:cxnLst/>
              <a:rect r="r" b="b" t="t" l="l"/>
              <a:pathLst>
                <a:path h="1791910" w="2434835">
                  <a:moveTo>
                    <a:pt x="0" y="0"/>
                  </a:moveTo>
                  <a:lnTo>
                    <a:pt x="2434835" y="0"/>
                  </a:lnTo>
                  <a:lnTo>
                    <a:pt x="2434835" y="1791910"/>
                  </a:lnTo>
                  <a:lnTo>
                    <a:pt x="0" y="1791910"/>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2434835" cy="1839535"/>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9249005">
            <a:off x="13307011" y="-1320098"/>
            <a:ext cx="7536633" cy="6080767"/>
          </a:xfrm>
          <a:custGeom>
            <a:avLst/>
            <a:gdLst/>
            <a:ahLst/>
            <a:cxnLst/>
            <a:rect r="r" b="b" t="t" l="l"/>
            <a:pathLst>
              <a:path h="6080767" w="7536633">
                <a:moveTo>
                  <a:pt x="0" y="0"/>
                </a:moveTo>
                <a:lnTo>
                  <a:pt x="7536634" y="0"/>
                </a:lnTo>
                <a:lnTo>
                  <a:pt x="7536634" y="6080767"/>
                </a:lnTo>
                <a:lnTo>
                  <a:pt x="0" y="6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6102637" cy="10287000"/>
            <a:chOff x="0" y="0"/>
            <a:chExt cx="1160125" cy="1955581"/>
          </a:xfrm>
        </p:grpSpPr>
        <p:sp>
          <p:nvSpPr>
            <p:cNvPr name="Freeform 7" id="7"/>
            <p:cNvSpPr/>
            <p:nvPr/>
          </p:nvSpPr>
          <p:spPr>
            <a:xfrm flipH="false" flipV="false" rot="0">
              <a:off x="0" y="0"/>
              <a:ext cx="1160125" cy="1955581"/>
            </a:xfrm>
            <a:custGeom>
              <a:avLst/>
              <a:gdLst/>
              <a:ahLst/>
              <a:cxnLst/>
              <a:rect r="r" b="b" t="t" l="l"/>
              <a:pathLst>
                <a:path h="1955581" w="1160125">
                  <a:moveTo>
                    <a:pt x="0" y="0"/>
                  </a:moveTo>
                  <a:lnTo>
                    <a:pt x="1160125" y="0"/>
                  </a:lnTo>
                  <a:lnTo>
                    <a:pt x="1160125" y="1955581"/>
                  </a:lnTo>
                  <a:lnTo>
                    <a:pt x="0" y="1955581"/>
                  </a:lnTo>
                  <a:close/>
                </a:path>
              </a:pathLst>
            </a:custGeom>
            <a:blipFill>
              <a:blip r:embed="rId4"/>
              <a:stretch>
                <a:fillRect l="-6259" t="0" r="-6259" b="0"/>
              </a:stretch>
            </a:blipFill>
          </p:spPr>
        </p:sp>
      </p:grpSp>
      <p:sp>
        <p:nvSpPr>
          <p:cNvPr name="Freeform 8" id="8"/>
          <p:cNvSpPr/>
          <p:nvPr/>
        </p:nvSpPr>
        <p:spPr>
          <a:xfrm flipH="false" flipV="false" rot="6308718">
            <a:off x="-665828" y="-1541487"/>
            <a:ext cx="5198311" cy="4641244"/>
          </a:xfrm>
          <a:custGeom>
            <a:avLst/>
            <a:gdLst/>
            <a:ahLst/>
            <a:cxnLst/>
            <a:rect r="r" b="b" t="t" l="l"/>
            <a:pathLst>
              <a:path h="4641244" w="5198311">
                <a:moveTo>
                  <a:pt x="0" y="0"/>
                </a:moveTo>
                <a:lnTo>
                  <a:pt x="5198310" y="0"/>
                </a:lnTo>
                <a:lnTo>
                  <a:pt x="5198310" y="4641244"/>
                </a:lnTo>
                <a:lnTo>
                  <a:pt x="0" y="46412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662305" y="355658"/>
            <a:ext cx="9244762" cy="1346085"/>
            <a:chOff x="0" y="0"/>
            <a:chExt cx="2434835" cy="354524"/>
          </a:xfrm>
        </p:grpSpPr>
        <p:sp>
          <p:nvSpPr>
            <p:cNvPr name="Freeform 10" id="10"/>
            <p:cNvSpPr/>
            <p:nvPr/>
          </p:nvSpPr>
          <p:spPr>
            <a:xfrm flipH="false" flipV="false" rot="0">
              <a:off x="0" y="0"/>
              <a:ext cx="2434835" cy="354524"/>
            </a:xfrm>
            <a:custGeom>
              <a:avLst/>
              <a:gdLst/>
              <a:ahLst/>
              <a:cxnLst/>
              <a:rect r="r" b="b" t="t" l="l"/>
              <a:pathLst>
                <a:path h="354524" w="2434835">
                  <a:moveTo>
                    <a:pt x="0" y="0"/>
                  </a:moveTo>
                  <a:lnTo>
                    <a:pt x="2434835" y="0"/>
                  </a:lnTo>
                  <a:lnTo>
                    <a:pt x="2434835" y="354524"/>
                  </a:lnTo>
                  <a:lnTo>
                    <a:pt x="0" y="354524"/>
                  </a:lnTo>
                  <a:close/>
                </a:path>
              </a:pathLst>
            </a:custGeom>
            <a:solidFill>
              <a:srgbClr val="FFFFFF"/>
            </a:solidFill>
            <a:ln w="19050" cap="sq">
              <a:solidFill>
                <a:srgbClr val="000000"/>
              </a:solidFill>
              <a:prstDash val="solid"/>
              <a:miter/>
            </a:ln>
          </p:spPr>
        </p:sp>
        <p:sp>
          <p:nvSpPr>
            <p:cNvPr name="TextBox 11" id="11"/>
            <p:cNvSpPr txBox="true"/>
            <p:nvPr/>
          </p:nvSpPr>
          <p:spPr>
            <a:xfrm>
              <a:off x="0" y="-47625"/>
              <a:ext cx="2434835" cy="402149"/>
            </a:xfrm>
            <a:prstGeom prst="rect">
              <a:avLst/>
            </a:prstGeom>
          </p:spPr>
          <p:txBody>
            <a:bodyPr anchor="ctr" rtlCol="false" tIns="50800" lIns="50800" bIns="50800" rIns="50800"/>
            <a:lstStyle/>
            <a:p>
              <a:pPr algn="ctr">
                <a:lnSpc>
                  <a:spcPts val="2660"/>
                </a:lnSpc>
              </a:pPr>
            </a:p>
          </p:txBody>
        </p:sp>
      </p:grpSp>
      <p:sp>
        <p:nvSpPr>
          <p:cNvPr name="TextBox 12" id="12"/>
          <p:cNvSpPr txBox="true"/>
          <p:nvPr/>
        </p:nvSpPr>
        <p:spPr>
          <a:xfrm rot="0">
            <a:off x="7662305" y="716559"/>
            <a:ext cx="8978668" cy="985292"/>
          </a:xfrm>
          <a:prstGeom prst="rect">
            <a:avLst/>
          </a:prstGeom>
        </p:spPr>
        <p:txBody>
          <a:bodyPr anchor="t" rtlCol="false" tIns="0" lIns="0" bIns="0" rIns="0">
            <a:spAutoFit/>
          </a:bodyPr>
          <a:lstStyle/>
          <a:p>
            <a:pPr algn="ctr" marL="804167" indent="-402083" lvl="1">
              <a:lnSpc>
                <a:spcPts val="3836"/>
              </a:lnSpc>
              <a:buAutoNum type="arabicPeriod" startAt="1"/>
            </a:pPr>
            <a:r>
              <a:rPr lang="en-US" sz="3724">
                <a:solidFill>
                  <a:srgbClr val="000000"/>
                </a:solidFill>
                <a:latin typeface="Calistoga"/>
                <a:ea typeface="Calistoga"/>
                <a:cs typeface="Calistoga"/>
                <a:sym typeface="Calistoga"/>
              </a:rPr>
              <a:t>GIỚI THIỆU VỀ BÀI TOÁN VÀ DỮ LIỆU</a:t>
            </a:r>
          </a:p>
          <a:p>
            <a:pPr algn="ctr">
              <a:lnSpc>
                <a:spcPts val="3836"/>
              </a:lnSpc>
            </a:pPr>
          </a:p>
        </p:txBody>
      </p:sp>
      <p:sp>
        <p:nvSpPr>
          <p:cNvPr name="TextBox 13" id="13"/>
          <p:cNvSpPr txBox="true"/>
          <p:nvPr/>
        </p:nvSpPr>
        <p:spPr>
          <a:xfrm rot="0">
            <a:off x="7928399" y="2460077"/>
            <a:ext cx="8712575" cy="3789426"/>
          </a:xfrm>
          <a:prstGeom prst="rect">
            <a:avLst/>
          </a:prstGeom>
        </p:spPr>
        <p:txBody>
          <a:bodyPr anchor="t" rtlCol="false" tIns="0" lIns="0" bIns="0" rIns="0">
            <a:spAutoFit/>
          </a:bodyPr>
          <a:lstStyle/>
          <a:p>
            <a:pPr algn="l">
              <a:lnSpc>
                <a:spcPts val="3792"/>
              </a:lnSpc>
            </a:pPr>
            <a:r>
              <a:rPr lang="en-US" sz="2400" b="true">
                <a:solidFill>
                  <a:srgbClr val="000000"/>
                </a:solidFill>
                <a:latin typeface="Arial Bold"/>
                <a:ea typeface="Arial Bold"/>
                <a:cs typeface="Arial Bold"/>
                <a:sym typeface="Arial Bold"/>
              </a:rPr>
              <a:t>Dữ liệu:</a:t>
            </a:r>
          </a:p>
          <a:p>
            <a:pPr algn="l">
              <a:lnSpc>
                <a:spcPts val="3792"/>
              </a:lnSpc>
            </a:pPr>
            <a:r>
              <a:rPr lang="en-US" sz="2400" b="true">
                <a:solidFill>
                  <a:srgbClr val="000000"/>
                </a:solidFill>
                <a:latin typeface="Arial Bold"/>
                <a:ea typeface="Arial Bold"/>
                <a:cs typeface="Arial Bold"/>
                <a:sym typeface="Arial Bold"/>
              </a:rPr>
              <a:t>Ng</a:t>
            </a:r>
            <a:r>
              <a:rPr lang="en-US" sz="2400" b="true">
                <a:solidFill>
                  <a:srgbClr val="000000"/>
                </a:solidFill>
                <a:latin typeface="Arial Bold"/>
                <a:ea typeface="Arial Bold"/>
                <a:cs typeface="Arial Bold"/>
                <a:sym typeface="Arial Bold"/>
              </a:rPr>
              <a:t>uồn: </a:t>
            </a:r>
            <a:r>
              <a:rPr lang="en-US" sz="2400" u="sng">
                <a:solidFill>
                  <a:srgbClr val="000000"/>
                </a:solidFill>
                <a:latin typeface="Arial"/>
                <a:ea typeface="Arial"/>
                <a:cs typeface="Arial"/>
                <a:sym typeface="Arial"/>
                <a:hlinkClick r:id="rId7" tooltip="https://www.kaggle.com/datasets/bhavikjikadara/us-airline-flight-routes-and-fares-1993-2024"/>
              </a:rPr>
              <a:t>US</a:t>
            </a:r>
            <a:r>
              <a:rPr lang="en-US" sz="2400" u="sng">
                <a:solidFill>
                  <a:srgbClr val="000000"/>
                </a:solidFill>
                <a:latin typeface="Arial"/>
                <a:ea typeface="Arial"/>
                <a:cs typeface="Arial"/>
                <a:sym typeface="Arial"/>
                <a:hlinkClick r:id="rId8" tooltip="https://www.kaggle.com/datasets/bhavikjikadara/us-airline-flight-routes-and-fares-1993-2024"/>
              </a:rPr>
              <a:t> </a:t>
            </a:r>
            <a:r>
              <a:rPr lang="en-US" sz="2400" u="sng">
                <a:solidFill>
                  <a:srgbClr val="000000"/>
                </a:solidFill>
                <a:latin typeface="Arial"/>
                <a:ea typeface="Arial"/>
                <a:cs typeface="Arial"/>
                <a:sym typeface="Arial"/>
                <a:hlinkClick r:id="rId9" tooltip="https://www.kaggle.com/datasets/bhavikjikadara/us-airline-flight-routes-and-fares-1993-2024"/>
              </a:rPr>
              <a:t>Airl</a:t>
            </a:r>
            <a:r>
              <a:rPr lang="en-US" sz="2400" u="sng">
                <a:solidFill>
                  <a:srgbClr val="000000"/>
                </a:solidFill>
                <a:latin typeface="Arial"/>
                <a:ea typeface="Arial"/>
                <a:cs typeface="Arial"/>
                <a:sym typeface="Arial"/>
                <a:hlinkClick r:id="rId10" tooltip="https://www.kaggle.com/datasets/bhavikjikadara/us-airline-flight-routes-and-fares-1993-2024"/>
              </a:rPr>
              <a:t>in</a:t>
            </a:r>
            <a:r>
              <a:rPr lang="en-US" sz="2400" u="sng">
                <a:solidFill>
                  <a:srgbClr val="000000"/>
                </a:solidFill>
                <a:latin typeface="Arial"/>
                <a:ea typeface="Arial"/>
                <a:cs typeface="Arial"/>
                <a:sym typeface="Arial"/>
                <a:hlinkClick r:id="rId11" tooltip="https://www.kaggle.com/datasets/bhavikjikadara/us-airline-flight-routes-and-fares-1993-2024"/>
              </a:rPr>
              <a:t>e Fli</a:t>
            </a:r>
            <a:r>
              <a:rPr lang="en-US" sz="2400" u="sng">
                <a:solidFill>
                  <a:srgbClr val="000000"/>
                </a:solidFill>
                <a:latin typeface="Arial"/>
                <a:ea typeface="Arial"/>
                <a:cs typeface="Arial"/>
                <a:sym typeface="Arial"/>
                <a:hlinkClick r:id="rId12" tooltip="https://www.kaggle.com/datasets/bhavikjikadara/us-airline-flight-routes-and-fares-1993-2024"/>
              </a:rPr>
              <a:t>gh</a:t>
            </a:r>
            <a:r>
              <a:rPr lang="en-US" sz="2400" u="sng">
                <a:solidFill>
                  <a:srgbClr val="000000"/>
                </a:solidFill>
                <a:latin typeface="Arial"/>
                <a:ea typeface="Arial"/>
                <a:cs typeface="Arial"/>
                <a:sym typeface="Arial"/>
                <a:hlinkClick r:id="rId13" tooltip="https://www.kaggle.com/datasets/bhavikjikadara/us-airline-flight-routes-and-fares-1993-2024"/>
              </a:rPr>
              <a:t>t Routes a</a:t>
            </a:r>
            <a:r>
              <a:rPr lang="en-US" sz="2400" u="sng">
                <a:solidFill>
                  <a:srgbClr val="000000"/>
                </a:solidFill>
                <a:latin typeface="Arial"/>
                <a:ea typeface="Arial"/>
                <a:cs typeface="Arial"/>
                <a:sym typeface="Arial"/>
                <a:hlinkClick r:id="rId14" tooltip="https://www.kaggle.com/datasets/bhavikjikadara/us-airline-flight-routes-and-fares-1993-2024"/>
              </a:rPr>
              <a:t>n</a:t>
            </a:r>
            <a:r>
              <a:rPr lang="en-US" sz="2400" u="sng">
                <a:solidFill>
                  <a:srgbClr val="000000"/>
                </a:solidFill>
                <a:latin typeface="Arial"/>
                <a:ea typeface="Arial"/>
                <a:cs typeface="Arial"/>
                <a:sym typeface="Arial"/>
                <a:hlinkClick r:id="rId15" tooltip="https://www.kaggle.com/datasets/bhavikjikadara/us-airline-flight-routes-and-fares-1993-2024"/>
              </a:rPr>
              <a:t>d Fares 1993–2024</a:t>
            </a:r>
            <a:r>
              <a:rPr lang="en-US" b="true" sz="2400">
                <a:solidFill>
                  <a:srgbClr val="000000"/>
                </a:solidFill>
                <a:latin typeface="Arial Bold"/>
                <a:ea typeface="Arial Bold"/>
                <a:cs typeface="Arial Bold"/>
                <a:sym typeface="Arial Bold"/>
              </a:rPr>
              <a:t>.</a:t>
            </a:r>
          </a:p>
          <a:p>
            <a:pPr algn="l" marL="518160" indent="-259080" lvl="1">
              <a:lnSpc>
                <a:spcPts val="3792"/>
              </a:lnSpc>
              <a:buFont typeface="Arial"/>
              <a:buChar char="•"/>
            </a:pPr>
            <a:r>
              <a:rPr lang="en-US" b="true" sz="2400">
                <a:solidFill>
                  <a:srgbClr val="000000"/>
                </a:solidFill>
                <a:latin typeface="Arial Bold"/>
                <a:ea typeface="Arial Bold"/>
                <a:cs typeface="Arial Bold"/>
                <a:sym typeface="Arial Bold"/>
              </a:rPr>
              <a:t>B</a:t>
            </a:r>
            <a:r>
              <a:rPr lang="en-US" sz="2400">
                <a:solidFill>
                  <a:srgbClr val="000000"/>
                </a:solidFill>
                <a:latin typeface="Arial"/>
                <a:ea typeface="Arial"/>
                <a:cs typeface="Arial"/>
                <a:sym typeface="Arial"/>
              </a:rPr>
              <a:t>ộ dữ liệu đặt vé máy bay thu được từ trang web "Ease My Trip" do Bhavik Jikadara thu thập vào năm 2024. </a:t>
            </a:r>
          </a:p>
          <a:p>
            <a:pPr algn="l" marL="518160" indent="-259080" lvl="1">
              <a:lnSpc>
                <a:spcPts val="3792"/>
              </a:lnSpc>
              <a:buFont typeface="Arial"/>
              <a:buChar char="•"/>
            </a:pPr>
            <a:r>
              <a:rPr lang="en-US" sz="2400">
                <a:solidFill>
                  <a:srgbClr val="000000"/>
                </a:solidFill>
                <a:latin typeface="Arial"/>
                <a:ea typeface="Arial"/>
                <a:cs typeface="Arial"/>
                <a:sym typeface="Arial"/>
              </a:rPr>
              <a:t>Bộ dữ liệu cung cấp thông tin chi tiết về các tuyến bay, giá vé, lượng hành khách và hãng vận hành tại Mỹ trong 3 thập kỷ.</a:t>
            </a:r>
          </a:p>
          <a:p>
            <a:pPr algn="l">
              <a:lnSpc>
                <a:spcPts val="3792"/>
              </a:lnSpc>
            </a:pPr>
          </a:p>
        </p:txBody>
      </p:sp>
      <p:sp>
        <p:nvSpPr>
          <p:cNvPr name="TextBox 14" id="14"/>
          <p:cNvSpPr txBox="true"/>
          <p:nvPr/>
        </p:nvSpPr>
        <p:spPr>
          <a:xfrm rot="0">
            <a:off x="17667834" y="9495575"/>
            <a:ext cx="226100" cy="5664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1028700" y="1868012"/>
            <a:ext cx="5064335" cy="6550976"/>
            <a:chOff x="0" y="0"/>
            <a:chExt cx="812800" cy="1051398"/>
          </a:xfrm>
        </p:grpSpPr>
        <p:sp>
          <p:nvSpPr>
            <p:cNvPr name="Freeform 3" id="3"/>
            <p:cNvSpPr/>
            <p:nvPr/>
          </p:nvSpPr>
          <p:spPr>
            <a:xfrm flipH="false" flipV="false" rot="0">
              <a:off x="0" y="0"/>
              <a:ext cx="812800" cy="1051398"/>
            </a:xfrm>
            <a:custGeom>
              <a:avLst/>
              <a:gdLst/>
              <a:ahLst/>
              <a:cxnLst/>
              <a:rect r="r" b="b" t="t" l="l"/>
              <a:pathLst>
                <a:path h="1051398" w="812800">
                  <a:moveTo>
                    <a:pt x="0" y="0"/>
                  </a:moveTo>
                  <a:lnTo>
                    <a:pt x="812800" y="0"/>
                  </a:lnTo>
                  <a:lnTo>
                    <a:pt x="812800" y="1051398"/>
                  </a:lnTo>
                  <a:lnTo>
                    <a:pt x="0" y="1051398"/>
                  </a:lnTo>
                  <a:close/>
                </a:path>
              </a:pathLst>
            </a:custGeom>
            <a:blipFill>
              <a:blip r:embed="rId2"/>
              <a:stretch>
                <a:fillRect l="0" t="-5516" r="0" b="-5516"/>
              </a:stretch>
            </a:blipFill>
          </p:spPr>
        </p:sp>
      </p:grpSp>
      <p:sp>
        <p:nvSpPr>
          <p:cNvPr name="Freeform 4" id="4"/>
          <p:cNvSpPr/>
          <p:nvPr/>
        </p:nvSpPr>
        <p:spPr>
          <a:xfrm flipH="false" flipV="false" rot="4303617">
            <a:off x="-3257557" y="5164247"/>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484604" y="1590565"/>
            <a:ext cx="11304620" cy="7198874"/>
            <a:chOff x="0" y="0"/>
            <a:chExt cx="2977349" cy="1896000"/>
          </a:xfrm>
        </p:grpSpPr>
        <p:sp>
          <p:nvSpPr>
            <p:cNvPr name="Freeform 6" id="6"/>
            <p:cNvSpPr/>
            <p:nvPr/>
          </p:nvSpPr>
          <p:spPr>
            <a:xfrm flipH="false" flipV="false" rot="0">
              <a:off x="0" y="0"/>
              <a:ext cx="2977348" cy="1896000"/>
            </a:xfrm>
            <a:custGeom>
              <a:avLst/>
              <a:gdLst/>
              <a:ahLst/>
              <a:cxnLst/>
              <a:rect r="r" b="b" t="t" l="l"/>
              <a:pathLst>
                <a:path h="1896000" w="2977348">
                  <a:moveTo>
                    <a:pt x="0" y="0"/>
                  </a:moveTo>
                  <a:lnTo>
                    <a:pt x="2977348" y="0"/>
                  </a:lnTo>
                  <a:lnTo>
                    <a:pt x="2977348" y="1896000"/>
                  </a:lnTo>
                  <a:lnTo>
                    <a:pt x="0" y="1896000"/>
                  </a:lnTo>
                  <a:close/>
                </a:path>
              </a:pathLst>
            </a:custGeom>
            <a:solidFill>
              <a:srgbClr val="FFFFFF"/>
            </a:solidFill>
            <a:ln w="19050" cap="sq">
              <a:solidFill>
                <a:srgbClr val="000000"/>
              </a:solidFill>
              <a:prstDash val="solid"/>
              <a:miter/>
            </a:ln>
          </p:spPr>
        </p:sp>
        <p:sp>
          <p:nvSpPr>
            <p:cNvPr name="TextBox 7" id="7"/>
            <p:cNvSpPr txBox="true"/>
            <p:nvPr/>
          </p:nvSpPr>
          <p:spPr>
            <a:xfrm>
              <a:off x="0" y="-47625"/>
              <a:ext cx="2977349" cy="1943625"/>
            </a:xfrm>
            <a:prstGeom prst="rect">
              <a:avLst/>
            </a:prstGeom>
          </p:spPr>
          <p:txBody>
            <a:bodyPr anchor="ctr" rtlCol="false" tIns="50800" lIns="50800" bIns="50800" rIns="50800"/>
            <a:lstStyle/>
            <a:p>
              <a:pPr algn="ctr">
                <a:lnSpc>
                  <a:spcPts val="2660"/>
                </a:lnSpc>
              </a:pPr>
            </a:p>
          </p:txBody>
        </p:sp>
      </p:grpSp>
      <p:sp>
        <p:nvSpPr>
          <p:cNvPr name="TextBox 8" id="8"/>
          <p:cNvSpPr txBox="true"/>
          <p:nvPr/>
        </p:nvSpPr>
        <p:spPr>
          <a:xfrm rot="0">
            <a:off x="1028700" y="1076325"/>
            <a:ext cx="7807700" cy="514240"/>
          </a:xfrm>
          <a:prstGeom prst="rect">
            <a:avLst/>
          </a:prstGeom>
        </p:spPr>
        <p:txBody>
          <a:bodyPr anchor="t" rtlCol="false" tIns="0" lIns="0" bIns="0" rIns="0">
            <a:spAutoFit/>
          </a:bodyPr>
          <a:lstStyle/>
          <a:p>
            <a:pPr algn="ctr">
              <a:lnSpc>
                <a:spcPts val="3805"/>
              </a:lnSpc>
            </a:pPr>
            <a:r>
              <a:rPr lang="en-US" b="true" sz="3694">
                <a:solidFill>
                  <a:srgbClr val="000000"/>
                </a:solidFill>
                <a:latin typeface="Public Sans Bold"/>
                <a:ea typeface="Public Sans Bold"/>
                <a:cs typeface="Public Sans Bold"/>
                <a:sym typeface="Public Sans Bold"/>
              </a:rPr>
              <a:t>2. KẾ HOẠCH THỰC HIỆN</a:t>
            </a:r>
          </a:p>
        </p:txBody>
      </p:sp>
      <p:sp>
        <p:nvSpPr>
          <p:cNvPr name="TextBox 9" id="9"/>
          <p:cNvSpPr txBox="true"/>
          <p:nvPr/>
        </p:nvSpPr>
        <p:spPr>
          <a:xfrm rot="0">
            <a:off x="6787993" y="3082936"/>
            <a:ext cx="10697843" cy="4978401"/>
          </a:xfrm>
          <a:prstGeom prst="rect">
            <a:avLst/>
          </a:prstGeom>
        </p:spPr>
        <p:txBody>
          <a:bodyPr anchor="t" rtlCol="false" tIns="0" lIns="0" bIns="0" rIns="0">
            <a:spAutoFit/>
          </a:bodyPr>
          <a:lstStyle/>
          <a:p>
            <a:pPr algn="l" marL="647697" indent="-323848" lvl="1">
              <a:lnSpc>
                <a:spcPts val="5099"/>
              </a:lnSpc>
              <a:buFont typeface="Arial"/>
              <a:buChar char="•"/>
            </a:pPr>
            <a:r>
              <a:rPr lang="en-US" sz="2999">
                <a:solidFill>
                  <a:srgbClr val="000000"/>
                </a:solidFill>
                <a:latin typeface="Arial"/>
                <a:ea typeface="Arial"/>
                <a:cs typeface="Arial"/>
                <a:sym typeface="Arial"/>
              </a:rPr>
              <a:t>Tuần 1 — 23/9/2025 → 28/09/2025: Tìm hiểu đề tài và tập dữ liệu </a:t>
            </a:r>
          </a:p>
          <a:p>
            <a:pPr algn="l" marL="647697" indent="-323848" lvl="1">
              <a:lnSpc>
                <a:spcPts val="5099"/>
              </a:lnSpc>
              <a:buFont typeface="Arial"/>
              <a:buChar char="•"/>
            </a:pPr>
            <a:r>
              <a:rPr lang="en-US" sz="2999">
                <a:solidFill>
                  <a:srgbClr val="000000"/>
                </a:solidFill>
                <a:latin typeface="Arial"/>
                <a:ea typeface="Arial"/>
                <a:cs typeface="Arial"/>
                <a:sym typeface="Arial"/>
              </a:rPr>
              <a:t>Tuần 2 — 03/10/2025 → 09/10/2025:  Làm sạch dữ liệu, EDA ban đầu, Mô hình hoá ban đầu</a:t>
            </a:r>
          </a:p>
          <a:p>
            <a:pPr algn="l" marL="647697" indent="-323848" lvl="1">
              <a:lnSpc>
                <a:spcPts val="5099"/>
              </a:lnSpc>
              <a:buFont typeface="Arial"/>
              <a:buChar char="•"/>
            </a:pPr>
            <a:r>
              <a:rPr lang="en-US" sz="2999">
                <a:solidFill>
                  <a:srgbClr val="000000"/>
                </a:solidFill>
                <a:latin typeface="Arial"/>
                <a:ea typeface="Arial"/>
                <a:cs typeface="Arial"/>
                <a:sym typeface="Arial"/>
              </a:rPr>
              <a:t>Tuần 3 — 10/10/2025 → 16/10/2025: Tinh chỉnh mô hình, , đánh giá</a:t>
            </a:r>
          </a:p>
          <a:p>
            <a:pPr algn="l" marL="647697" indent="-323848" lvl="1">
              <a:lnSpc>
                <a:spcPts val="5099"/>
              </a:lnSpc>
              <a:buFont typeface="Arial"/>
              <a:buChar char="•"/>
            </a:pPr>
            <a:r>
              <a:rPr lang="en-US" sz="2999">
                <a:solidFill>
                  <a:srgbClr val="000000"/>
                </a:solidFill>
                <a:latin typeface="Arial"/>
                <a:ea typeface="Arial"/>
                <a:cs typeface="Arial"/>
                <a:sym typeface="Arial"/>
              </a:rPr>
              <a:t>Tuần 4 — 17/10/2025 → 23/10/2025: Hoàn thiện</a:t>
            </a:r>
          </a:p>
          <a:p>
            <a:pPr algn="l">
              <a:lnSpc>
                <a:spcPts val="4249"/>
              </a:lnSpc>
            </a:pPr>
          </a:p>
        </p:txBody>
      </p:sp>
      <p:sp>
        <p:nvSpPr>
          <p:cNvPr name="TextBox 10" id="10"/>
          <p:cNvSpPr txBox="true"/>
          <p:nvPr/>
        </p:nvSpPr>
        <p:spPr>
          <a:xfrm rot="0">
            <a:off x="17259300" y="9310934"/>
            <a:ext cx="423743" cy="51435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Arial Bold"/>
                <a:ea typeface="Arial Bold"/>
                <a:cs typeface="Arial Bold"/>
                <a:sym typeface="Arial Bold"/>
              </a:rPr>
              <a:t>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6491083" y="1867951"/>
            <a:ext cx="11163874" cy="7833770"/>
            <a:chOff x="0" y="0"/>
            <a:chExt cx="2940279" cy="2063215"/>
          </a:xfrm>
        </p:grpSpPr>
        <p:sp>
          <p:nvSpPr>
            <p:cNvPr name="Freeform 3" id="3"/>
            <p:cNvSpPr/>
            <p:nvPr/>
          </p:nvSpPr>
          <p:spPr>
            <a:xfrm flipH="false" flipV="false" rot="0">
              <a:off x="0" y="0"/>
              <a:ext cx="2940279" cy="2063215"/>
            </a:xfrm>
            <a:custGeom>
              <a:avLst/>
              <a:gdLst/>
              <a:ahLst/>
              <a:cxnLst/>
              <a:rect r="r" b="b" t="t" l="l"/>
              <a:pathLst>
                <a:path h="2063215" w="2940279">
                  <a:moveTo>
                    <a:pt x="0" y="0"/>
                  </a:moveTo>
                  <a:lnTo>
                    <a:pt x="2940279" y="0"/>
                  </a:lnTo>
                  <a:lnTo>
                    <a:pt x="2940279" y="2063215"/>
                  </a:lnTo>
                  <a:lnTo>
                    <a:pt x="0" y="2063215"/>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2940279" cy="2110840"/>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0" y="0"/>
            <a:ext cx="6102637" cy="10287000"/>
            <a:chOff x="0" y="0"/>
            <a:chExt cx="1160125" cy="1955581"/>
          </a:xfrm>
        </p:grpSpPr>
        <p:sp>
          <p:nvSpPr>
            <p:cNvPr name="Freeform 6" id="6"/>
            <p:cNvSpPr/>
            <p:nvPr/>
          </p:nvSpPr>
          <p:spPr>
            <a:xfrm flipH="false" flipV="false" rot="0">
              <a:off x="0" y="0"/>
              <a:ext cx="1160125" cy="1955581"/>
            </a:xfrm>
            <a:custGeom>
              <a:avLst/>
              <a:gdLst/>
              <a:ahLst/>
              <a:cxnLst/>
              <a:rect r="r" b="b" t="t" l="l"/>
              <a:pathLst>
                <a:path h="1955581" w="1160125">
                  <a:moveTo>
                    <a:pt x="0" y="0"/>
                  </a:moveTo>
                  <a:lnTo>
                    <a:pt x="1160125" y="0"/>
                  </a:lnTo>
                  <a:lnTo>
                    <a:pt x="1160125" y="1955581"/>
                  </a:lnTo>
                  <a:lnTo>
                    <a:pt x="0" y="1955581"/>
                  </a:lnTo>
                  <a:close/>
                </a:path>
              </a:pathLst>
            </a:custGeom>
            <a:blipFill>
              <a:blip r:embed="rId2"/>
              <a:stretch>
                <a:fillRect l="-6259" t="0" r="-6259" b="0"/>
              </a:stretch>
            </a:blipFill>
          </p:spPr>
        </p:sp>
      </p:grpSp>
      <p:sp>
        <p:nvSpPr>
          <p:cNvPr name="Freeform 7" id="7"/>
          <p:cNvSpPr/>
          <p:nvPr/>
        </p:nvSpPr>
        <p:spPr>
          <a:xfrm flipH="false" flipV="false" rot="6308718">
            <a:off x="14660145" y="-2566873"/>
            <a:ext cx="5198311" cy="4641244"/>
          </a:xfrm>
          <a:custGeom>
            <a:avLst/>
            <a:gdLst/>
            <a:ahLst/>
            <a:cxnLst/>
            <a:rect r="r" b="b" t="t" l="l"/>
            <a:pathLst>
              <a:path h="4641244" w="5198311">
                <a:moveTo>
                  <a:pt x="0" y="0"/>
                </a:moveTo>
                <a:lnTo>
                  <a:pt x="5198310" y="0"/>
                </a:lnTo>
                <a:lnTo>
                  <a:pt x="5198310" y="4641244"/>
                </a:lnTo>
                <a:lnTo>
                  <a:pt x="0" y="464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662305" y="355658"/>
            <a:ext cx="9244762" cy="1346085"/>
            <a:chOff x="0" y="0"/>
            <a:chExt cx="2434835" cy="354524"/>
          </a:xfrm>
        </p:grpSpPr>
        <p:sp>
          <p:nvSpPr>
            <p:cNvPr name="Freeform 9" id="9"/>
            <p:cNvSpPr/>
            <p:nvPr/>
          </p:nvSpPr>
          <p:spPr>
            <a:xfrm flipH="false" flipV="false" rot="0">
              <a:off x="0" y="0"/>
              <a:ext cx="2434835" cy="354524"/>
            </a:xfrm>
            <a:custGeom>
              <a:avLst/>
              <a:gdLst/>
              <a:ahLst/>
              <a:cxnLst/>
              <a:rect r="r" b="b" t="t" l="l"/>
              <a:pathLst>
                <a:path h="354524" w="2434835">
                  <a:moveTo>
                    <a:pt x="0" y="0"/>
                  </a:moveTo>
                  <a:lnTo>
                    <a:pt x="2434835" y="0"/>
                  </a:lnTo>
                  <a:lnTo>
                    <a:pt x="2434835" y="354524"/>
                  </a:lnTo>
                  <a:lnTo>
                    <a:pt x="0" y="354524"/>
                  </a:lnTo>
                  <a:close/>
                </a:path>
              </a:pathLst>
            </a:custGeom>
            <a:solidFill>
              <a:srgbClr val="FFFFFF"/>
            </a:solidFill>
            <a:ln w="19050" cap="sq">
              <a:solidFill>
                <a:srgbClr val="000000"/>
              </a:solidFill>
              <a:prstDash val="solid"/>
              <a:miter/>
            </a:ln>
          </p:spPr>
        </p:sp>
        <p:sp>
          <p:nvSpPr>
            <p:cNvPr name="TextBox 10" id="10"/>
            <p:cNvSpPr txBox="true"/>
            <p:nvPr/>
          </p:nvSpPr>
          <p:spPr>
            <a:xfrm>
              <a:off x="0" y="-47625"/>
              <a:ext cx="2434835" cy="402149"/>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6694680" y="3894316"/>
            <a:ext cx="4514475" cy="4936242"/>
          </a:xfrm>
          <a:custGeom>
            <a:avLst/>
            <a:gdLst/>
            <a:ahLst/>
            <a:cxnLst/>
            <a:rect r="r" b="b" t="t" l="l"/>
            <a:pathLst>
              <a:path h="4936242" w="4514475">
                <a:moveTo>
                  <a:pt x="0" y="0"/>
                </a:moveTo>
                <a:lnTo>
                  <a:pt x="4514474" y="0"/>
                </a:lnTo>
                <a:lnTo>
                  <a:pt x="4514474" y="4936242"/>
                </a:lnTo>
                <a:lnTo>
                  <a:pt x="0" y="4936242"/>
                </a:lnTo>
                <a:lnTo>
                  <a:pt x="0" y="0"/>
                </a:lnTo>
                <a:close/>
              </a:path>
            </a:pathLst>
          </a:custGeom>
          <a:blipFill>
            <a:blip r:embed="rId5"/>
            <a:stretch>
              <a:fillRect l="0" t="0" r="0" b="0"/>
            </a:stretch>
          </a:blipFill>
        </p:spPr>
      </p:sp>
      <p:sp>
        <p:nvSpPr>
          <p:cNvPr name="Freeform 12" id="12"/>
          <p:cNvSpPr/>
          <p:nvPr/>
        </p:nvSpPr>
        <p:spPr>
          <a:xfrm flipH="false" flipV="false" rot="0">
            <a:off x="11085530" y="4068058"/>
            <a:ext cx="6365830" cy="4762500"/>
          </a:xfrm>
          <a:custGeom>
            <a:avLst/>
            <a:gdLst/>
            <a:ahLst/>
            <a:cxnLst/>
            <a:rect r="r" b="b" t="t" l="l"/>
            <a:pathLst>
              <a:path h="4762500" w="6365830">
                <a:moveTo>
                  <a:pt x="0" y="0"/>
                </a:moveTo>
                <a:lnTo>
                  <a:pt x="6365830" y="0"/>
                </a:lnTo>
                <a:lnTo>
                  <a:pt x="6365830" y="4762500"/>
                </a:lnTo>
                <a:lnTo>
                  <a:pt x="0" y="4762500"/>
                </a:lnTo>
                <a:lnTo>
                  <a:pt x="0" y="0"/>
                </a:lnTo>
                <a:close/>
              </a:path>
            </a:pathLst>
          </a:custGeom>
          <a:blipFill>
            <a:blip r:embed="rId6"/>
            <a:stretch>
              <a:fillRect l="0" t="0" r="-2660" b="0"/>
            </a:stretch>
          </a:blipFill>
        </p:spPr>
      </p:sp>
      <p:sp>
        <p:nvSpPr>
          <p:cNvPr name="Freeform 13" id="13"/>
          <p:cNvSpPr/>
          <p:nvPr/>
        </p:nvSpPr>
        <p:spPr>
          <a:xfrm flipH="false" flipV="false" rot="-5051927">
            <a:off x="14929833" y="6159448"/>
            <a:ext cx="7536633" cy="6080767"/>
          </a:xfrm>
          <a:custGeom>
            <a:avLst/>
            <a:gdLst/>
            <a:ahLst/>
            <a:cxnLst/>
            <a:rect r="r" b="b" t="t" l="l"/>
            <a:pathLst>
              <a:path h="6080767" w="7536633">
                <a:moveTo>
                  <a:pt x="0" y="0"/>
                </a:moveTo>
                <a:lnTo>
                  <a:pt x="7536633" y="0"/>
                </a:lnTo>
                <a:lnTo>
                  <a:pt x="7536633" y="6080767"/>
                </a:lnTo>
                <a:lnTo>
                  <a:pt x="0" y="60807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7662305" y="716559"/>
            <a:ext cx="8978668" cy="985183"/>
          </a:xfrm>
          <a:prstGeom prst="rect">
            <a:avLst/>
          </a:prstGeom>
        </p:spPr>
        <p:txBody>
          <a:bodyPr anchor="t" rtlCol="false" tIns="0" lIns="0" bIns="0" rIns="0">
            <a:spAutoFit/>
          </a:bodyPr>
          <a:lstStyle/>
          <a:p>
            <a:pPr algn="ctr" marL="804167" indent="-402083" lvl="1">
              <a:lnSpc>
                <a:spcPts val="3836"/>
              </a:lnSpc>
              <a:buAutoNum type="arabicPeriod" startAt="1"/>
            </a:pPr>
            <a:r>
              <a:rPr lang="en-US" sz="3724">
                <a:solidFill>
                  <a:srgbClr val="000000"/>
                </a:solidFill>
                <a:latin typeface="Calistoga"/>
                <a:ea typeface="Calistoga"/>
                <a:cs typeface="Calistoga"/>
                <a:sym typeface="Calistoga"/>
              </a:rPr>
              <a:t>GIỚI THIỆU VỀ BÀI TOÁN VÀ DỮ LIỆU</a:t>
            </a:r>
          </a:p>
          <a:p>
            <a:pPr algn="ctr">
              <a:lnSpc>
                <a:spcPts val="3836"/>
              </a:lnSpc>
            </a:pPr>
          </a:p>
        </p:txBody>
      </p:sp>
      <p:sp>
        <p:nvSpPr>
          <p:cNvPr name="TextBox 15" id="15"/>
          <p:cNvSpPr txBox="true"/>
          <p:nvPr/>
        </p:nvSpPr>
        <p:spPr>
          <a:xfrm rot="0">
            <a:off x="6873522" y="2213610"/>
            <a:ext cx="10385778" cy="125349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Arial"/>
                <a:ea typeface="Arial"/>
                <a:cs typeface="Arial"/>
                <a:sym typeface="Arial"/>
              </a:rPr>
              <a:t>Dữ liệu bao gồm các chỉ số như thành phố xuất phát và điểm đến, khoảng cách giữa các sân bay, số lượng hành khách, và thông tin giá vé được phân loại theo từng hãng hàng không.</a:t>
            </a:r>
          </a:p>
        </p:txBody>
      </p:sp>
      <p:sp>
        <p:nvSpPr>
          <p:cNvPr name="TextBox 16" id="16"/>
          <p:cNvSpPr txBox="true"/>
          <p:nvPr/>
        </p:nvSpPr>
        <p:spPr>
          <a:xfrm rot="0">
            <a:off x="17788782" y="9513711"/>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6539052" y="2295602"/>
            <a:ext cx="11540965" cy="6962698"/>
            <a:chOff x="0" y="0"/>
            <a:chExt cx="3039596" cy="1833797"/>
          </a:xfrm>
        </p:grpSpPr>
        <p:sp>
          <p:nvSpPr>
            <p:cNvPr name="Freeform 3" id="3"/>
            <p:cNvSpPr/>
            <p:nvPr/>
          </p:nvSpPr>
          <p:spPr>
            <a:xfrm flipH="false" flipV="false" rot="0">
              <a:off x="0" y="0"/>
              <a:ext cx="3039596" cy="1833797"/>
            </a:xfrm>
            <a:custGeom>
              <a:avLst/>
              <a:gdLst/>
              <a:ahLst/>
              <a:cxnLst/>
              <a:rect r="r" b="b" t="t" l="l"/>
              <a:pathLst>
                <a:path h="1833797" w="3039596">
                  <a:moveTo>
                    <a:pt x="0" y="0"/>
                  </a:moveTo>
                  <a:lnTo>
                    <a:pt x="3039596" y="0"/>
                  </a:lnTo>
                  <a:lnTo>
                    <a:pt x="3039596" y="1833797"/>
                  </a:lnTo>
                  <a:lnTo>
                    <a:pt x="0" y="1833797"/>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3039596" cy="1881422"/>
            </a:xfrm>
            <a:prstGeom prst="rect">
              <a:avLst/>
            </a:prstGeom>
          </p:spPr>
          <p:txBody>
            <a:bodyPr anchor="ctr" rtlCol="false" tIns="50800" lIns="50800" bIns="50800" rIns="50800"/>
            <a:lstStyle/>
            <a:p>
              <a:pPr algn="ctr">
                <a:lnSpc>
                  <a:spcPts val="2660"/>
                </a:lnSpc>
              </a:pPr>
            </a:p>
          </p:txBody>
        </p:sp>
      </p:grpSp>
      <p:grpSp>
        <p:nvGrpSpPr>
          <p:cNvPr name="Group 5" id="5"/>
          <p:cNvGrpSpPr/>
          <p:nvPr/>
        </p:nvGrpSpPr>
        <p:grpSpPr>
          <a:xfrm rot="0">
            <a:off x="0" y="0"/>
            <a:ext cx="6102637" cy="10287000"/>
            <a:chOff x="0" y="0"/>
            <a:chExt cx="1160125" cy="1955581"/>
          </a:xfrm>
        </p:grpSpPr>
        <p:sp>
          <p:nvSpPr>
            <p:cNvPr name="Freeform 6" id="6"/>
            <p:cNvSpPr/>
            <p:nvPr/>
          </p:nvSpPr>
          <p:spPr>
            <a:xfrm flipH="false" flipV="false" rot="0">
              <a:off x="0" y="0"/>
              <a:ext cx="1160125" cy="1955581"/>
            </a:xfrm>
            <a:custGeom>
              <a:avLst/>
              <a:gdLst/>
              <a:ahLst/>
              <a:cxnLst/>
              <a:rect r="r" b="b" t="t" l="l"/>
              <a:pathLst>
                <a:path h="1955581" w="1160125">
                  <a:moveTo>
                    <a:pt x="0" y="0"/>
                  </a:moveTo>
                  <a:lnTo>
                    <a:pt x="1160125" y="0"/>
                  </a:lnTo>
                  <a:lnTo>
                    <a:pt x="1160125" y="1955581"/>
                  </a:lnTo>
                  <a:lnTo>
                    <a:pt x="0" y="1955581"/>
                  </a:lnTo>
                  <a:close/>
                </a:path>
              </a:pathLst>
            </a:custGeom>
            <a:blipFill>
              <a:blip r:embed="rId2"/>
              <a:stretch>
                <a:fillRect l="-6259" t="0" r="-6259" b="0"/>
              </a:stretch>
            </a:blipFill>
          </p:spPr>
        </p:sp>
      </p:grpSp>
      <p:sp>
        <p:nvSpPr>
          <p:cNvPr name="Freeform 7" id="7"/>
          <p:cNvSpPr/>
          <p:nvPr/>
        </p:nvSpPr>
        <p:spPr>
          <a:xfrm flipH="false" flipV="false" rot="6308718">
            <a:off x="-665828" y="-1541487"/>
            <a:ext cx="5198311" cy="4641244"/>
          </a:xfrm>
          <a:custGeom>
            <a:avLst/>
            <a:gdLst/>
            <a:ahLst/>
            <a:cxnLst/>
            <a:rect r="r" b="b" t="t" l="l"/>
            <a:pathLst>
              <a:path h="4641244" w="5198311">
                <a:moveTo>
                  <a:pt x="0" y="0"/>
                </a:moveTo>
                <a:lnTo>
                  <a:pt x="5198310" y="0"/>
                </a:lnTo>
                <a:lnTo>
                  <a:pt x="5198310" y="4641244"/>
                </a:lnTo>
                <a:lnTo>
                  <a:pt x="0" y="464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502098" y="355658"/>
            <a:ext cx="11540965" cy="1346085"/>
            <a:chOff x="0" y="0"/>
            <a:chExt cx="3039596" cy="354524"/>
          </a:xfrm>
        </p:grpSpPr>
        <p:sp>
          <p:nvSpPr>
            <p:cNvPr name="Freeform 9" id="9"/>
            <p:cNvSpPr/>
            <p:nvPr/>
          </p:nvSpPr>
          <p:spPr>
            <a:xfrm flipH="false" flipV="false" rot="0">
              <a:off x="0" y="0"/>
              <a:ext cx="3039596" cy="354524"/>
            </a:xfrm>
            <a:custGeom>
              <a:avLst/>
              <a:gdLst/>
              <a:ahLst/>
              <a:cxnLst/>
              <a:rect r="r" b="b" t="t" l="l"/>
              <a:pathLst>
                <a:path h="354524" w="3039596">
                  <a:moveTo>
                    <a:pt x="0" y="0"/>
                  </a:moveTo>
                  <a:lnTo>
                    <a:pt x="3039596" y="0"/>
                  </a:lnTo>
                  <a:lnTo>
                    <a:pt x="3039596" y="354524"/>
                  </a:lnTo>
                  <a:lnTo>
                    <a:pt x="0" y="354524"/>
                  </a:lnTo>
                  <a:close/>
                </a:path>
              </a:pathLst>
            </a:custGeom>
            <a:solidFill>
              <a:srgbClr val="FFFFFF"/>
            </a:solidFill>
            <a:ln w="19050" cap="sq">
              <a:solidFill>
                <a:srgbClr val="000000"/>
              </a:solidFill>
              <a:prstDash val="solid"/>
              <a:miter/>
            </a:ln>
          </p:spPr>
        </p:sp>
        <p:sp>
          <p:nvSpPr>
            <p:cNvPr name="TextBox 10" id="10"/>
            <p:cNvSpPr txBox="true"/>
            <p:nvPr/>
          </p:nvSpPr>
          <p:spPr>
            <a:xfrm>
              <a:off x="0" y="-47625"/>
              <a:ext cx="3039596" cy="402149"/>
            </a:xfrm>
            <a:prstGeom prst="rect">
              <a:avLst/>
            </a:prstGeom>
          </p:spPr>
          <p:txBody>
            <a:bodyPr anchor="ctr" rtlCol="false" tIns="50800" lIns="50800" bIns="50800" rIns="50800"/>
            <a:lstStyle/>
            <a:p>
              <a:pPr algn="ctr">
                <a:lnSpc>
                  <a:spcPts val="2660"/>
                </a:lnSpc>
              </a:pPr>
            </a:p>
          </p:txBody>
        </p:sp>
      </p:grpSp>
      <p:sp>
        <p:nvSpPr>
          <p:cNvPr name="TextBox 11" id="11"/>
          <p:cNvSpPr txBox="true"/>
          <p:nvPr/>
        </p:nvSpPr>
        <p:spPr>
          <a:xfrm rot="0">
            <a:off x="6792328" y="651663"/>
            <a:ext cx="10466972" cy="1023283"/>
          </a:xfrm>
          <a:prstGeom prst="rect">
            <a:avLst/>
          </a:prstGeom>
        </p:spPr>
        <p:txBody>
          <a:bodyPr anchor="t" rtlCol="false" tIns="0" lIns="0" bIns="0" rIns="0">
            <a:spAutoFit/>
          </a:bodyPr>
          <a:lstStyle/>
          <a:p>
            <a:pPr algn="ctr" marL="804167" indent="-402083" lvl="1">
              <a:lnSpc>
                <a:spcPts val="3836"/>
              </a:lnSpc>
              <a:buAutoNum type="arabicPeriod" startAt="1"/>
            </a:pPr>
            <a:r>
              <a:rPr lang="en-US" b="true" sz="3724">
                <a:solidFill>
                  <a:srgbClr val="000000"/>
                </a:solidFill>
                <a:latin typeface="Arial Bold"/>
                <a:ea typeface="Arial Bold"/>
                <a:cs typeface="Arial Bold"/>
                <a:sym typeface="Arial Bold"/>
              </a:rPr>
              <a:t>GIỚI THIỆU VỀ BÀI TOÁN VÀ DỮ LIỆU</a:t>
            </a:r>
          </a:p>
          <a:p>
            <a:pPr algn="ctr">
              <a:lnSpc>
                <a:spcPts val="3836"/>
              </a:lnSpc>
            </a:pPr>
          </a:p>
        </p:txBody>
      </p:sp>
      <p:sp>
        <p:nvSpPr>
          <p:cNvPr name="TextBox 12" id="12"/>
          <p:cNvSpPr txBox="true"/>
          <p:nvPr/>
        </p:nvSpPr>
        <p:spPr>
          <a:xfrm rot="0">
            <a:off x="6792328" y="2924337"/>
            <a:ext cx="11034412" cy="5825453"/>
          </a:xfrm>
          <a:prstGeom prst="rect">
            <a:avLst/>
          </a:prstGeom>
        </p:spPr>
        <p:txBody>
          <a:bodyPr anchor="t" rtlCol="false" tIns="0" lIns="0" bIns="0" rIns="0">
            <a:spAutoFit/>
          </a:bodyPr>
          <a:lstStyle/>
          <a:p>
            <a:pPr algn="l">
              <a:lnSpc>
                <a:spcPts val="3887"/>
              </a:lnSpc>
              <a:spcBef>
                <a:spcPct val="0"/>
              </a:spcBef>
            </a:pPr>
            <a:r>
              <a:rPr lang="en-US" b="true" sz="2776">
                <a:solidFill>
                  <a:srgbClr val="000000"/>
                </a:solidFill>
                <a:latin typeface="Arial Bold"/>
                <a:ea typeface="Arial Bold"/>
                <a:cs typeface="Arial Bold"/>
                <a:sym typeface="Arial Bold"/>
              </a:rPr>
              <a:t>Bài toán:</a:t>
            </a:r>
          </a:p>
          <a:p>
            <a:pPr algn="l" marL="599435" indent="-299718" lvl="1">
              <a:lnSpc>
                <a:spcPts val="3887"/>
              </a:lnSpc>
              <a:spcBef>
                <a:spcPct val="0"/>
              </a:spcBef>
              <a:buFont typeface="Arial"/>
              <a:buChar char="•"/>
            </a:pPr>
            <a:r>
              <a:rPr lang="en-US" sz="2776">
                <a:solidFill>
                  <a:srgbClr val="000000"/>
                </a:solidFill>
                <a:latin typeface="Arial"/>
                <a:ea typeface="Arial"/>
                <a:cs typeface="Arial"/>
                <a:sym typeface="Arial"/>
              </a:rPr>
              <a:t>Phạm vi phân tích: Ngành hàng không Mỹ giai đoạn 1993–2024.</a:t>
            </a:r>
          </a:p>
          <a:p>
            <a:pPr algn="l" marL="599435" indent="-299718" lvl="1">
              <a:lnSpc>
                <a:spcPts val="3887"/>
              </a:lnSpc>
              <a:spcBef>
                <a:spcPct val="0"/>
              </a:spcBef>
              <a:buFont typeface="Arial"/>
              <a:buChar char="•"/>
            </a:pPr>
            <a:r>
              <a:rPr lang="en-US" b="true" sz="2776">
                <a:solidFill>
                  <a:srgbClr val="000000"/>
                </a:solidFill>
                <a:latin typeface="Arial Bold"/>
                <a:ea typeface="Arial Bold"/>
                <a:cs typeface="Arial Bold"/>
                <a:sym typeface="Arial Bold"/>
              </a:rPr>
              <a:t>Mục tiêu 1:</a:t>
            </a:r>
            <a:r>
              <a:rPr lang="en-US" sz="2776">
                <a:solidFill>
                  <a:srgbClr val="000000"/>
                </a:solidFill>
                <a:latin typeface="Arial"/>
                <a:ea typeface="Arial"/>
                <a:cs typeface="Arial"/>
                <a:sym typeface="Arial"/>
              </a:rPr>
              <a:t> Xây dựng mô hình dự đoán giá vé, dự đoán số lượng hành khách trên 1 chuyến bay</a:t>
            </a:r>
          </a:p>
          <a:p>
            <a:pPr algn="l" marL="599435" indent="-299718" lvl="1">
              <a:lnSpc>
                <a:spcPts val="3887"/>
              </a:lnSpc>
              <a:spcBef>
                <a:spcPct val="0"/>
              </a:spcBef>
              <a:buFont typeface="Arial"/>
              <a:buChar char="•"/>
            </a:pPr>
            <a:r>
              <a:rPr lang="en-US" b="true" sz="2776">
                <a:solidFill>
                  <a:srgbClr val="000000"/>
                </a:solidFill>
                <a:latin typeface="Arial Bold"/>
                <a:ea typeface="Arial Bold"/>
                <a:cs typeface="Arial Bold"/>
                <a:sym typeface="Arial Bold"/>
              </a:rPr>
              <a:t>Mục tiêu 2:</a:t>
            </a:r>
            <a:r>
              <a:rPr lang="en-US" sz="2776">
                <a:solidFill>
                  <a:srgbClr val="000000"/>
                </a:solidFill>
                <a:latin typeface="Arial"/>
                <a:ea typeface="Arial"/>
                <a:cs typeface="Arial"/>
                <a:sym typeface="Arial"/>
              </a:rPr>
              <a:t> Phân tích ảnh hưởng của khoảng cách bay đến giá vé &amp; lượng hành khách</a:t>
            </a:r>
          </a:p>
          <a:p>
            <a:pPr algn="l" marL="599435" indent="-299718" lvl="1">
              <a:lnSpc>
                <a:spcPts val="3887"/>
              </a:lnSpc>
              <a:spcBef>
                <a:spcPct val="0"/>
              </a:spcBef>
              <a:buFont typeface="Arial"/>
              <a:buChar char="•"/>
            </a:pPr>
            <a:r>
              <a:rPr lang="en-US" b="true" sz="2776">
                <a:solidFill>
                  <a:srgbClr val="000000"/>
                </a:solidFill>
                <a:latin typeface="Arial Bold"/>
                <a:ea typeface="Arial Bold"/>
                <a:cs typeface="Arial Bold"/>
                <a:sym typeface="Arial Bold"/>
              </a:rPr>
              <a:t>Mục tiêu 3:</a:t>
            </a:r>
            <a:r>
              <a:rPr lang="en-US" sz="2776">
                <a:solidFill>
                  <a:srgbClr val="000000"/>
                </a:solidFill>
                <a:latin typeface="Arial"/>
                <a:ea typeface="Arial"/>
                <a:cs typeface="Arial"/>
                <a:sym typeface="Arial"/>
              </a:rPr>
              <a:t> Xây dựng mô hình dự đoán thị phần để hỗ trợ ra quyết định trong ngành.</a:t>
            </a:r>
          </a:p>
          <a:p>
            <a:pPr algn="l" marL="599435" indent="-299718" lvl="1">
              <a:lnSpc>
                <a:spcPts val="3887"/>
              </a:lnSpc>
              <a:spcBef>
                <a:spcPct val="0"/>
              </a:spcBef>
              <a:buFont typeface="Arial"/>
              <a:buChar char="•"/>
            </a:pPr>
            <a:r>
              <a:rPr lang="en-US" b="true" sz="2776">
                <a:solidFill>
                  <a:srgbClr val="000000"/>
                </a:solidFill>
                <a:latin typeface="Arial Bold"/>
                <a:ea typeface="Arial Bold"/>
                <a:cs typeface="Arial Bold"/>
                <a:sym typeface="Arial Bold"/>
              </a:rPr>
              <a:t>Mục tiêu 4:</a:t>
            </a:r>
            <a:r>
              <a:rPr lang="en-US" sz="2776">
                <a:solidFill>
                  <a:srgbClr val="000000"/>
                </a:solidFill>
                <a:latin typeface="Arial"/>
                <a:ea typeface="Arial"/>
                <a:cs typeface="Arial"/>
                <a:sym typeface="Arial"/>
              </a:rPr>
              <a:t> Xây dựng mô hình phân loại tuyến bay theo tiềm năng phát triển</a:t>
            </a:r>
          </a:p>
          <a:p>
            <a:pPr algn="l">
              <a:lnSpc>
                <a:spcPts val="3887"/>
              </a:lnSpc>
              <a:spcBef>
                <a:spcPct val="0"/>
              </a:spcBef>
            </a:pPr>
          </a:p>
          <a:p>
            <a:pPr algn="l">
              <a:lnSpc>
                <a:spcPts val="3887"/>
              </a:lnSpc>
              <a:spcBef>
                <a:spcPct val="0"/>
              </a:spcBef>
            </a:pPr>
          </a:p>
        </p:txBody>
      </p:sp>
      <p:sp>
        <p:nvSpPr>
          <p:cNvPr name="Freeform 13" id="13"/>
          <p:cNvSpPr/>
          <p:nvPr/>
        </p:nvSpPr>
        <p:spPr>
          <a:xfrm flipH="false" flipV="false" rot="4303617">
            <a:off x="-2997995" y="5955941"/>
            <a:ext cx="7085164" cy="6325897"/>
          </a:xfrm>
          <a:custGeom>
            <a:avLst/>
            <a:gdLst/>
            <a:ahLst/>
            <a:cxnLst/>
            <a:rect r="r" b="b" t="t" l="l"/>
            <a:pathLst>
              <a:path h="6325897" w="7085164">
                <a:moveTo>
                  <a:pt x="0" y="0"/>
                </a:moveTo>
                <a:lnTo>
                  <a:pt x="7085164" y="0"/>
                </a:lnTo>
                <a:lnTo>
                  <a:pt x="7085164" y="6325897"/>
                </a:lnTo>
                <a:lnTo>
                  <a:pt x="0" y="6325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7713698" y="9515389"/>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4</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9DFCF"/>
        </a:solidFill>
      </p:bgPr>
    </p:bg>
    <p:spTree>
      <p:nvGrpSpPr>
        <p:cNvPr id="1" name=""/>
        <p:cNvGrpSpPr/>
        <p:nvPr/>
      </p:nvGrpSpPr>
      <p:grpSpPr>
        <a:xfrm>
          <a:off x="0" y="0"/>
          <a:ext cx="0" cy="0"/>
          <a:chOff x="0" y="0"/>
          <a:chExt cx="0" cy="0"/>
        </a:xfrm>
      </p:grpSpPr>
      <p:sp>
        <p:nvSpPr>
          <p:cNvPr name="TextBox 2" id="2"/>
          <p:cNvSpPr txBox="true"/>
          <p:nvPr/>
        </p:nvSpPr>
        <p:spPr>
          <a:xfrm rot="0">
            <a:off x="2766730" y="3742968"/>
            <a:ext cx="11304620" cy="1626235"/>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Arial Bold"/>
                <a:ea typeface="Arial Bold"/>
                <a:cs typeface="Arial Bold"/>
                <a:sym typeface="Arial Bold"/>
              </a:rPr>
              <a:t>Xây dựng mô hình dự đoán giá vé trên một chuyến bay                   Xây dựng mô hình dự đoán số hành khách trên một chuyến bay</a:t>
            </a:r>
          </a:p>
        </p:txBody>
      </p:sp>
      <p:sp>
        <p:nvSpPr>
          <p:cNvPr name="TextBox 3" id="3"/>
          <p:cNvSpPr txBox="true"/>
          <p:nvPr/>
        </p:nvSpPr>
        <p:spPr>
          <a:xfrm rot="0">
            <a:off x="1028700" y="971550"/>
            <a:ext cx="8778110" cy="41529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Arial Bold"/>
                <a:ea typeface="Arial Bold"/>
                <a:cs typeface="Arial Bold"/>
                <a:sym typeface="Arial Bold"/>
              </a:rPr>
              <a:t>Thành viên 1 : Nguyễn Đức Cao Thăng </a:t>
            </a:r>
          </a:p>
        </p:txBody>
      </p:sp>
      <p:sp>
        <p:nvSpPr>
          <p:cNvPr name="TextBox 4" id="4"/>
          <p:cNvSpPr txBox="true"/>
          <p:nvPr/>
        </p:nvSpPr>
        <p:spPr>
          <a:xfrm rot="0">
            <a:off x="17661783" y="9433616"/>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536383" y="419660"/>
            <a:ext cx="17215233" cy="9447680"/>
            <a:chOff x="0" y="0"/>
            <a:chExt cx="4534053" cy="2488278"/>
          </a:xfrm>
        </p:grpSpPr>
        <p:sp>
          <p:nvSpPr>
            <p:cNvPr name="Freeform 3" id="3"/>
            <p:cNvSpPr/>
            <p:nvPr/>
          </p:nvSpPr>
          <p:spPr>
            <a:xfrm flipH="false" flipV="false" rot="0">
              <a:off x="0" y="0"/>
              <a:ext cx="4534053" cy="2488278"/>
            </a:xfrm>
            <a:custGeom>
              <a:avLst/>
              <a:gdLst/>
              <a:ahLst/>
              <a:cxnLst/>
              <a:rect r="r" b="b" t="t" l="l"/>
              <a:pathLst>
                <a:path h="2488278" w="4534053">
                  <a:moveTo>
                    <a:pt x="0" y="0"/>
                  </a:moveTo>
                  <a:lnTo>
                    <a:pt x="4534053" y="0"/>
                  </a:lnTo>
                  <a:lnTo>
                    <a:pt x="4534053" y="2488278"/>
                  </a:lnTo>
                  <a:lnTo>
                    <a:pt x="0" y="2488278"/>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534053" cy="2535903"/>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0">
            <a:off x="10939503" y="3164476"/>
            <a:ext cx="146915" cy="4753130"/>
          </a:xfrm>
          <a:custGeom>
            <a:avLst/>
            <a:gdLst/>
            <a:ahLst/>
            <a:cxnLst/>
            <a:rect r="r" b="b" t="t" l="l"/>
            <a:pathLst>
              <a:path h="4753130" w="146915">
                <a:moveTo>
                  <a:pt x="0" y="0"/>
                </a:moveTo>
                <a:lnTo>
                  <a:pt x="146915" y="0"/>
                </a:lnTo>
                <a:lnTo>
                  <a:pt x="146915" y="4753130"/>
                </a:lnTo>
                <a:lnTo>
                  <a:pt x="0" y="4753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554355"/>
            <a:ext cx="8778110" cy="474345"/>
          </a:xfrm>
          <a:prstGeom prst="rect">
            <a:avLst/>
          </a:prstGeom>
        </p:spPr>
        <p:txBody>
          <a:bodyPr anchor="t" rtlCol="false" tIns="0" lIns="0" bIns="0" rIns="0">
            <a:spAutoFit/>
          </a:bodyPr>
          <a:lstStyle/>
          <a:p>
            <a:pPr algn="l">
              <a:lnSpc>
                <a:spcPts val="3779"/>
              </a:lnSpc>
              <a:spcBef>
                <a:spcPct val="0"/>
              </a:spcBef>
            </a:pPr>
            <a:r>
              <a:rPr lang="en-US" b="true" sz="2700">
                <a:solidFill>
                  <a:srgbClr val="000000"/>
                </a:solidFill>
                <a:latin typeface="Arial Bold"/>
                <a:ea typeface="Arial Bold"/>
                <a:cs typeface="Arial Bold"/>
                <a:sym typeface="Arial Bold"/>
              </a:rPr>
              <a:t>Thành viên 1: Nguyễn Đức Cao Thăng </a:t>
            </a:r>
          </a:p>
        </p:txBody>
      </p:sp>
      <p:sp>
        <p:nvSpPr>
          <p:cNvPr name="TextBox 7" id="7"/>
          <p:cNvSpPr txBox="true"/>
          <p:nvPr/>
        </p:nvSpPr>
        <p:spPr>
          <a:xfrm rot="0">
            <a:off x="1491244" y="1288305"/>
            <a:ext cx="13099931" cy="592456"/>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Arial Bold"/>
                <a:ea typeface="Arial Bold"/>
                <a:cs typeface="Arial Bold"/>
                <a:sym typeface="Arial Bold"/>
              </a:rPr>
              <a:t>Xây dựng mô hình dự đoán giá vé trên một chuyến bay</a:t>
            </a:r>
          </a:p>
        </p:txBody>
      </p:sp>
      <p:sp>
        <p:nvSpPr>
          <p:cNvPr name="TextBox 8" id="8"/>
          <p:cNvSpPr txBox="true"/>
          <p:nvPr/>
        </p:nvSpPr>
        <p:spPr>
          <a:xfrm rot="0">
            <a:off x="1498169" y="2232042"/>
            <a:ext cx="2734485" cy="1111504"/>
          </a:xfrm>
          <a:prstGeom prst="rect">
            <a:avLst/>
          </a:prstGeom>
        </p:spPr>
        <p:txBody>
          <a:bodyPr anchor="t" rtlCol="false" tIns="0" lIns="0" bIns="0" rIns="0">
            <a:spAutoFit/>
          </a:bodyPr>
          <a:lstStyle/>
          <a:p>
            <a:pPr algn="l">
              <a:lnSpc>
                <a:spcPts val="5362"/>
              </a:lnSpc>
            </a:pPr>
            <a:r>
              <a:rPr lang="en-US" sz="3830">
                <a:solidFill>
                  <a:srgbClr val="000000"/>
                </a:solidFill>
                <a:latin typeface="Arial"/>
                <a:ea typeface="Arial"/>
                <a:cs typeface="Arial"/>
                <a:sym typeface="Arial"/>
              </a:rPr>
              <a:t>Mục Tiêu :</a:t>
            </a:r>
          </a:p>
          <a:p>
            <a:pPr algn="l">
              <a:lnSpc>
                <a:spcPts val="3359"/>
              </a:lnSpc>
              <a:spcBef>
                <a:spcPct val="0"/>
              </a:spcBef>
            </a:pPr>
          </a:p>
        </p:txBody>
      </p:sp>
      <p:sp>
        <p:nvSpPr>
          <p:cNvPr name="TextBox 9" id="9"/>
          <p:cNvSpPr txBox="true"/>
          <p:nvPr/>
        </p:nvSpPr>
        <p:spPr>
          <a:xfrm rot="0">
            <a:off x="1491309" y="3248296"/>
            <a:ext cx="1215870" cy="666263"/>
          </a:xfrm>
          <a:prstGeom prst="rect">
            <a:avLst/>
          </a:prstGeom>
        </p:spPr>
        <p:txBody>
          <a:bodyPr anchor="t" rtlCol="false" tIns="0" lIns="0" bIns="0" rIns="0">
            <a:spAutoFit/>
          </a:bodyPr>
          <a:lstStyle/>
          <a:p>
            <a:pPr algn="ctr">
              <a:lnSpc>
                <a:spcPts val="5357"/>
              </a:lnSpc>
              <a:spcBef>
                <a:spcPct val="0"/>
              </a:spcBef>
            </a:pPr>
            <a:r>
              <a:rPr lang="en-US" sz="3826">
                <a:solidFill>
                  <a:srgbClr val="000000"/>
                </a:solidFill>
                <a:latin typeface="Arial"/>
                <a:ea typeface="Arial"/>
                <a:cs typeface="Arial"/>
                <a:sym typeface="Arial"/>
              </a:rPr>
              <a:t>Input:</a:t>
            </a:r>
          </a:p>
        </p:txBody>
      </p:sp>
      <p:sp>
        <p:nvSpPr>
          <p:cNvPr name="TextBox 10" id="10"/>
          <p:cNvSpPr txBox="true"/>
          <p:nvPr/>
        </p:nvSpPr>
        <p:spPr>
          <a:xfrm rot="0">
            <a:off x="1806359" y="3905958"/>
            <a:ext cx="8831905" cy="29298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Khoảng cách: nsmiles (numeric (float/int))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Hành khách: passengers (numeric (int/float))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Thời gian</a:t>
            </a:r>
            <a:r>
              <a:rPr lang="en-US" sz="2400">
                <a:solidFill>
                  <a:srgbClr val="000000"/>
                </a:solidFill>
                <a:latin typeface="Arial"/>
                <a:ea typeface="Arial"/>
                <a:cs typeface="Arial"/>
                <a:sym typeface="Arial"/>
              </a:rPr>
              <a:t>: Year(numeric-int),quarter(numeric-int)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Giá vé: fare_diff (numeric (float)), fare_per_mile (numeric (float))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Chỉ số cạnh tranh: hhi(numeric (float))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Thông tin định danh / phân loại: airport_,carrier_</a:t>
            </a:r>
          </a:p>
        </p:txBody>
      </p:sp>
      <p:sp>
        <p:nvSpPr>
          <p:cNvPr name="TextBox 11" id="11"/>
          <p:cNvSpPr txBox="true"/>
          <p:nvPr/>
        </p:nvSpPr>
        <p:spPr>
          <a:xfrm rot="0">
            <a:off x="1498151" y="7413643"/>
            <a:ext cx="1595338"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Output:</a:t>
            </a:r>
          </a:p>
        </p:txBody>
      </p:sp>
      <p:sp>
        <p:nvSpPr>
          <p:cNvPr name="TextBox 12" id="12"/>
          <p:cNvSpPr txBox="true"/>
          <p:nvPr/>
        </p:nvSpPr>
        <p:spPr>
          <a:xfrm rot="0">
            <a:off x="1806359" y="8289762"/>
            <a:ext cx="8831905" cy="4152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Gía vé (numeric (float))</a:t>
            </a:r>
          </a:p>
        </p:txBody>
      </p:sp>
      <p:sp>
        <p:nvSpPr>
          <p:cNvPr name="TextBox 13" id="13"/>
          <p:cNvSpPr txBox="true"/>
          <p:nvPr/>
        </p:nvSpPr>
        <p:spPr>
          <a:xfrm rot="0">
            <a:off x="1806359" y="2928256"/>
            <a:ext cx="8831905" cy="4152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Dự đ</a:t>
            </a:r>
            <a:r>
              <a:rPr lang="en-US" sz="2400">
                <a:solidFill>
                  <a:srgbClr val="000000"/>
                </a:solidFill>
                <a:latin typeface="Arial"/>
                <a:ea typeface="Arial"/>
                <a:cs typeface="Arial"/>
                <a:sym typeface="Arial"/>
              </a:rPr>
              <a:t>oán gi</a:t>
            </a:r>
            <a:r>
              <a:rPr lang="en-US" sz="2400">
                <a:solidFill>
                  <a:srgbClr val="000000"/>
                </a:solidFill>
                <a:latin typeface="Arial"/>
                <a:ea typeface="Arial"/>
                <a:cs typeface="Arial"/>
                <a:sym typeface="Arial"/>
              </a:rPr>
              <a:t>á vé trên</a:t>
            </a:r>
            <a:r>
              <a:rPr lang="en-US" sz="2400">
                <a:solidFill>
                  <a:srgbClr val="000000"/>
                </a:solidFill>
                <a:latin typeface="Arial"/>
                <a:ea typeface="Arial"/>
                <a:cs typeface="Arial"/>
                <a:sym typeface="Arial"/>
              </a:rPr>
              <a:t> một chuyến bay nhất</a:t>
            </a:r>
            <a:r>
              <a:rPr lang="en-US" sz="2400">
                <a:solidFill>
                  <a:srgbClr val="000000"/>
                </a:solidFill>
                <a:latin typeface="Arial"/>
                <a:ea typeface="Arial"/>
                <a:cs typeface="Arial"/>
                <a:sym typeface="Arial"/>
              </a:rPr>
              <a:t> định</a:t>
            </a:r>
          </a:p>
        </p:txBody>
      </p:sp>
      <p:sp>
        <p:nvSpPr>
          <p:cNvPr name="TextBox 14" id="14"/>
          <p:cNvSpPr txBox="true"/>
          <p:nvPr/>
        </p:nvSpPr>
        <p:spPr>
          <a:xfrm rot="0">
            <a:off x="11354823" y="2311163"/>
            <a:ext cx="6352886" cy="674243"/>
          </a:xfrm>
          <a:prstGeom prst="rect">
            <a:avLst/>
          </a:prstGeom>
        </p:spPr>
        <p:txBody>
          <a:bodyPr anchor="t" rtlCol="false" tIns="0" lIns="0" bIns="0" rIns="0">
            <a:spAutoFit/>
          </a:bodyPr>
          <a:lstStyle/>
          <a:p>
            <a:pPr algn="l">
              <a:lnSpc>
                <a:spcPts val="5362"/>
              </a:lnSpc>
            </a:pPr>
            <a:r>
              <a:rPr lang="en-US" sz="3830">
                <a:solidFill>
                  <a:srgbClr val="000000"/>
                </a:solidFill>
                <a:latin typeface="Arial"/>
                <a:ea typeface="Arial"/>
                <a:cs typeface="Arial"/>
                <a:sym typeface="Arial"/>
              </a:rPr>
              <a:t>Các mô hình sử dụng :</a:t>
            </a:r>
          </a:p>
        </p:txBody>
      </p:sp>
      <p:sp>
        <p:nvSpPr>
          <p:cNvPr name="TextBox 15" id="15"/>
          <p:cNvSpPr txBox="true"/>
          <p:nvPr/>
        </p:nvSpPr>
        <p:spPr>
          <a:xfrm rot="0">
            <a:off x="11391218" y="3119637"/>
            <a:ext cx="8831905" cy="12534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Ra</a:t>
            </a:r>
            <a:r>
              <a:rPr lang="en-US" sz="2400">
                <a:solidFill>
                  <a:srgbClr val="000000"/>
                </a:solidFill>
                <a:latin typeface="Arial"/>
                <a:ea typeface="Arial"/>
                <a:cs typeface="Arial"/>
                <a:sym typeface="Arial"/>
              </a:rPr>
              <a:t>ndom Fo</a:t>
            </a:r>
            <a:r>
              <a:rPr lang="en-US" sz="2400">
                <a:solidFill>
                  <a:srgbClr val="000000"/>
                </a:solidFill>
                <a:latin typeface="Arial"/>
                <a:ea typeface="Arial"/>
                <a:cs typeface="Arial"/>
                <a:sym typeface="Arial"/>
              </a:rPr>
              <a:t>res</a:t>
            </a:r>
            <a:r>
              <a:rPr lang="en-US" sz="2400">
                <a:solidFill>
                  <a:srgbClr val="000000"/>
                </a:solidFill>
                <a:latin typeface="Arial"/>
                <a:ea typeface="Arial"/>
                <a:cs typeface="Arial"/>
                <a:sym typeface="Arial"/>
              </a:rPr>
              <a:t>t Classifier </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XGBoost</a:t>
            </a:r>
          </a:p>
          <a:p>
            <a:pPr algn="l">
              <a:lnSpc>
                <a:spcPts val="3359"/>
              </a:lnSpc>
              <a:spcBef>
                <a:spcPct val="0"/>
              </a:spcBef>
            </a:pPr>
          </a:p>
        </p:txBody>
      </p:sp>
      <p:sp>
        <p:nvSpPr>
          <p:cNvPr name="TextBox 16" id="16"/>
          <p:cNvSpPr txBox="true"/>
          <p:nvPr/>
        </p:nvSpPr>
        <p:spPr>
          <a:xfrm rot="0">
            <a:off x="11391218" y="4130920"/>
            <a:ext cx="1433116"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Độ đo:</a:t>
            </a:r>
          </a:p>
        </p:txBody>
      </p:sp>
      <p:sp>
        <p:nvSpPr>
          <p:cNvPr name="TextBox 17" id="17"/>
          <p:cNvSpPr txBox="true"/>
          <p:nvPr/>
        </p:nvSpPr>
        <p:spPr>
          <a:xfrm rot="0">
            <a:off x="11391218" y="4885721"/>
            <a:ext cx="5647107" cy="12534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rial"/>
                <a:ea typeface="Arial"/>
                <a:cs typeface="Arial"/>
                <a:sym typeface="Arial"/>
              </a:rPr>
              <a:t>R² cao → mô hình giả</a:t>
            </a:r>
            <a:r>
              <a:rPr lang="en-US" sz="2400">
                <a:solidFill>
                  <a:srgbClr val="000000"/>
                </a:solidFill>
                <a:latin typeface="Arial"/>
                <a:ea typeface="Arial"/>
                <a:cs typeface="Arial"/>
                <a:sym typeface="Arial"/>
              </a:rPr>
              <a:t>i thích tốt.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MAE, RMSE nhỏ → mô</a:t>
            </a:r>
            <a:r>
              <a:rPr lang="en-US" sz="2400">
                <a:solidFill>
                  <a:srgbClr val="000000"/>
                </a:solidFill>
                <a:latin typeface="Arial"/>
                <a:ea typeface="Arial"/>
                <a:cs typeface="Arial"/>
                <a:sym typeface="Arial"/>
              </a:rPr>
              <a:t> hình dự báo chính xác.</a:t>
            </a:r>
          </a:p>
        </p:txBody>
      </p:sp>
      <p:sp>
        <p:nvSpPr>
          <p:cNvPr name="TextBox 18" id="18"/>
          <p:cNvSpPr txBox="true"/>
          <p:nvPr/>
        </p:nvSpPr>
        <p:spPr>
          <a:xfrm rot="0">
            <a:off x="11354823" y="6424961"/>
            <a:ext cx="5134471"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Phương pháp đánh giá:</a:t>
            </a:r>
          </a:p>
        </p:txBody>
      </p:sp>
      <p:sp>
        <p:nvSpPr>
          <p:cNvPr name="TextBox 19" id="19"/>
          <p:cNvSpPr txBox="true"/>
          <p:nvPr/>
        </p:nvSpPr>
        <p:spPr>
          <a:xfrm rot="0">
            <a:off x="11483775" y="7423054"/>
            <a:ext cx="2731195" cy="1253490"/>
          </a:xfrm>
          <a:prstGeom prst="rect">
            <a:avLst/>
          </a:prstGeom>
        </p:spPr>
        <p:txBody>
          <a:bodyPr anchor="t" rtlCol="false" tIns="0" lIns="0" bIns="0" rIns="0">
            <a:spAutoFit/>
          </a:bodyPr>
          <a:lstStyle/>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Tra</a:t>
            </a:r>
            <a:r>
              <a:rPr lang="en-US" sz="2399">
                <a:solidFill>
                  <a:srgbClr val="000000"/>
                </a:solidFill>
                <a:latin typeface="Arial"/>
                <a:ea typeface="Arial"/>
                <a:cs typeface="Arial"/>
                <a:sym typeface="Arial"/>
              </a:rPr>
              <a:t>in/Test Split</a:t>
            </a:r>
          </a:p>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Cross-Validation</a:t>
            </a:r>
          </a:p>
          <a:p>
            <a:pPr algn="l">
              <a:lnSpc>
                <a:spcPts val="3359"/>
              </a:lnSpc>
              <a:spcBef>
                <a:spcPct val="0"/>
              </a:spcBef>
            </a:pPr>
          </a:p>
        </p:txBody>
      </p:sp>
      <p:sp>
        <p:nvSpPr>
          <p:cNvPr name="TextBox 20" id="20"/>
          <p:cNvSpPr txBox="true"/>
          <p:nvPr/>
        </p:nvSpPr>
        <p:spPr>
          <a:xfrm rot="0">
            <a:off x="17902435" y="9541240"/>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536383" y="621030"/>
            <a:ext cx="17215233" cy="9447680"/>
            <a:chOff x="0" y="0"/>
            <a:chExt cx="4534053" cy="2488278"/>
          </a:xfrm>
        </p:grpSpPr>
        <p:sp>
          <p:nvSpPr>
            <p:cNvPr name="Freeform 3" id="3"/>
            <p:cNvSpPr/>
            <p:nvPr/>
          </p:nvSpPr>
          <p:spPr>
            <a:xfrm flipH="false" flipV="false" rot="0">
              <a:off x="0" y="0"/>
              <a:ext cx="4534053" cy="2488278"/>
            </a:xfrm>
            <a:custGeom>
              <a:avLst/>
              <a:gdLst/>
              <a:ahLst/>
              <a:cxnLst/>
              <a:rect r="r" b="b" t="t" l="l"/>
              <a:pathLst>
                <a:path h="2488278" w="4534053">
                  <a:moveTo>
                    <a:pt x="0" y="0"/>
                  </a:moveTo>
                  <a:lnTo>
                    <a:pt x="4534053" y="0"/>
                  </a:lnTo>
                  <a:lnTo>
                    <a:pt x="4534053" y="2488278"/>
                  </a:lnTo>
                  <a:lnTo>
                    <a:pt x="0" y="2488278"/>
                  </a:lnTo>
                  <a:close/>
                </a:path>
              </a:pathLst>
            </a:custGeom>
            <a:solidFill>
              <a:srgbClr val="FFFFFF"/>
            </a:solidFill>
            <a:ln w="19050" cap="sq">
              <a:solidFill>
                <a:srgbClr val="000000"/>
              </a:solidFill>
              <a:prstDash val="solid"/>
              <a:miter/>
            </a:ln>
          </p:spPr>
        </p:sp>
        <p:sp>
          <p:nvSpPr>
            <p:cNvPr name="TextBox 4" id="4"/>
            <p:cNvSpPr txBox="true"/>
            <p:nvPr/>
          </p:nvSpPr>
          <p:spPr>
            <a:xfrm>
              <a:off x="0" y="-47625"/>
              <a:ext cx="4534053" cy="2535903"/>
            </a:xfrm>
            <a:prstGeom prst="rect">
              <a:avLst/>
            </a:prstGeom>
          </p:spPr>
          <p:txBody>
            <a:bodyPr anchor="ctr" rtlCol="false" tIns="50800" lIns="50800" bIns="50800" rIns="50800"/>
            <a:lstStyle/>
            <a:p>
              <a:pPr algn="ctr">
                <a:lnSpc>
                  <a:spcPts val="2660"/>
                </a:lnSpc>
              </a:pPr>
            </a:p>
          </p:txBody>
        </p:sp>
      </p:grpSp>
      <p:sp>
        <p:nvSpPr>
          <p:cNvPr name="Freeform 5" id="5"/>
          <p:cNvSpPr/>
          <p:nvPr/>
        </p:nvSpPr>
        <p:spPr>
          <a:xfrm flipH="false" flipV="false" rot="2807232">
            <a:off x="-3724123" y="7186801"/>
            <a:ext cx="9505647" cy="7669422"/>
          </a:xfrm>
          <a:custGeom>
            <a:avLst/>
            <a:gdLst/>
            <a:ahLst/>
            <a:cxnLst/>
            <a:rect r="r" b="b" t="t" l="l"/>
            <a:pathLst>
              <a:path h="7669422" w="9505647">
                <a:moveTo>
                  <a:pt x="0" y="0"/>
                </a:moveTo>
                <a:lnTo>
                  <a:pt x="9505646" y="0"/>
                </a:lnTo>
                <a:lnTo>
                  <a:pt x="9505646" y="7669422"/>
                </a:lnTo>
                <a:lnTo>
                  <a:pt x="0" y="7669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39503" y="3164476"/>
            <a:ext cx="146915" cy="4753130"/>
          </a:xfrm>
          <a:custGeom>
            <a:avLst/>
            <a:gdLst/>
            <a:ahLst/>
            <a:cxnLst/>
            <a:rect r="r" b="b" t="t" l="l"/>
            <a:pathLst>
              <a:path h="4753130" w="146915">
                <a:moveTo>
                  <a:pt x="0" y="0"/>
                </a:moveTo>
                <a:lnTo>
                  <a:pt x="146915" y="0"/>
                </a:lnTo>
                <a:lnTo>
                  <a:pt x="146915" y="4753130"/>
                </a:lnTo>
                <a:lnTo>
                  <a:pt x="0" y="4753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554355"/>
            <a:ext cx="8778110" cy="474345"/>
          </a:xfrm>
          <a:prstGeom prst="rect">
            <a:avLst/>
          </a:prstGeom>
        </p:spPr>
        <p:txBody>
          <a:bodyPr anchor="t" rtlCol="false" tIns="0" lIns="0" bIns="0" rIns="0">
            <a:spAutoFit/>
          </a:bodyPr>
          <a:lstStyle/>
          <a:p>
            <a:pPr algn="l">
              <a:lnSpc>
                <a:spcPts val="3779"/>
              </a:lnSpc>
              <a:spcBef>
                <a:spcPct val="0"/>
              </a:spcBef>
            </a:pPr>
            <a:r>
              <a:rPr lang="en-US" b="true" sz="2700">
                <a:solidFill>
                  <a:srgbClr val="000000"/>
                </a:solidFill>
                <a:latin typeface="Arial Bold"/>
                <a:ea typeface="Arial Bold"/>
                <a:cs typeface="Arial Bold"/>
                <a:sym typeface="Arial Bold"/>
              </a:rPr>
              <a:t>Thành viên 1: Nguyễn Đức Cao Thăng </a:t>
            </a:r>
          </a:p>
        </p:txBody>
      </p:sp>
      <p:sp>
        <p:nvSpPr>
          <p:cNvPr name="TextBox 8" id="8"/>
          <p:cNvSpPr txBox="true"/>
          <p:nvPr/>
        </p:nvSpPr>
        <p:spPr>
          <a:xfrm rot="0">
            <a:off x="1491244" y="1288305"/>
            <a:ext cx="13099931" cy="592456"/>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Arial Bold"/>
                <a:ea typeface="Arial Bold"/>
                <a:cs typeface="Arial Bold"/>
                <a:sym typeface="Arial Bold"/>
              </a:rPr>
              <a:t>Xây dựng mô hình dự đoán số hành khách trên một chuyến bay</a:t>
            </a:r>
          </a:p>
        </p:txBody>
      </p:sp>
      <p:sp>
        <p:nvSpPr>
          <p:cNvPr name="TextBox 9" id="9"/>
          <p:cNvSpPr txBox="true"/>
          <p:nvPr/>
        </p:nvSpPr>
        <p:spPr>
          <a:xfrm rot="0">
            <a:off x="1498169" y="2232042"/>
            <a:ext cx="2734485" cy="1111504"/>
          </a:xfrm>
          <a:prstGeom prst="rect">
            <a:avLst/>
          </a:prstGeom>
        </p:spPr>
        <p:txBody>
          <a:bodyPr anchor="t" rtlCol="false" tIns="0" lIns="0" bIns="0" rIns="0">
            <a:spAutoFit/>
          </a:bodyPr>
          <a:lstStyle/>
          <a:p>
            <a:pPr algn="l">
              <a:lnSpc>
                <a:spcPts val="5362"/>
              </a:lnSpc>
            </a:pPr>
            <a:r>
              <a:rPr lang="en-US" sz="3830">
                <a:solidFill>
                  <a:srgbClr val="000000"/>
                </a:solidFill>
                <a:latin typeface="Arial"/>
                <a:ea typeface="Arial"/>
                <a:cs typeface="Arial"/>
                <a:sym typeface="Arial"/>
              </a:rPr>
              <a:t>Mục Tiêu :</a:t>
            </a:r>
          </a:p>
          <a:p>
            <a:pPr algn="l">
              <a:lnSpc>
                <a:spcPts val="3359"/>
              </a:lnSpc>
              <a:spcBef>
                <a:spcPct val="0"/>
              </a:spcBef>
            </a:pPr>
          </a:p>
        </p:txBody>
      </p:sp>
      <p:sp>
        <p:nvSpPr>
          <p:cNvPr name="TextBox 10" id="10"/>
          <p:cNvSpPr txBox="true"/>
          <p:nvPr/>
        </p:nvSpPr>
        <p:spPr>
          <a:xfrm rot="0">
            <a:off x="1491309" y="3667396"/>
            <a:ext cx="1215870" cy="666263"/>
          </a:xfrm>
          <a:prstGeom prst="rect">
            <a:avLst/>
          </a:prstGeom>
        </p:spPr>
        <p:txBody>
          <a:bodyPr anchor="t" rtlCol="false" tIns="0" lIns="0" bIns="0" rIns="0">
            <a:spAutoFit/>
          </a:bodyPr>
          <a:lstStyle/>
          <a:p>
            <a:pPr algn="ctr">
              <a:lnSpc>
                <a:spcPts val="5357"/>
              </a:lnSpc>
              <a:spcBef>
                <a:spcPct val="0"/>
              </a:spcBef>
            </a:pPr>
            <a:r>
              <a:rPr lang="en-US" sz="3826">
                <a:solidFill>
                  <a:srgbClr val="000000"/>
                </a:solidFill>
                <a:latin typeface="Arial"/>
                <a:ea typeface="Arial"/>
                <a:cs typeface="Arial"/>
                <a:sym typeface="Arial"/>
              </a:rPr>
              <a:t>Input:</a:t>
            </a:r>
          </a:p>
        </p:txBody>
      </p:sp>
      <p:sp>
        <p:nvSpPr>
          <p:cNvPr name="TextBox 11" id="11"/>
          <p:cNvSpPr txBox="true"/>
          <p:nvPr/>
        </p:nvSpPr>
        <p:spPr>
          <a:xfrm rot="0">
            <a:off x="1707548" y="4436141"/>
            <a:ext cx="8831905" cy="37680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Khoảng cách: nsmiles (numeric (float/int))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Hành khách: passengers_lag1 (numeric (int/float)),passengers_lag4 (numeric (int/float)),passengers_roll_mean4 (numeric (int/float)),passengers_roll_median4 (numeric (int/float))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Thời gian</a:t>
            </a:r>
            <a:r>
              <a:rPr lang="en-US" sz="2400">
                <a:solidFill>
                  <a:srgbClr val="000000"/>
                </a:solidFill>
                <a:latin typeface="Arial"/>
                <a:ea typeface="Arial"/>
                <a:cs typeface="Arial"/>
                <a:sym typeface="Arial"/>
              </a:rPr>
              <a:t>: Year(numeric-int),quarter(numeric-int)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Giá vé: fare,fare_low,fare_diff (numeric (float)), fare_per_mile (numeric (float))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Chỉ số cạnh tranh: hhi(numeric (float))</a:t>
            </a:r>
          </a:p>
        </p:txBody>
      </p:sp>
      <p:sp>
        <p:nvSpPr>
          <p:cNvPr name="TextBox 12" id="12"/>
          <p:cNvSpPr txBox="true"/>
          <p:nvPr/>
        </p:nvSpPr>
        <p:spPr>
          <a:xfrm rot="0">
            <a:off x="11704732" y="2311217"/>
            <a:ext cx="1595338"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Output:</a:t>
            </a:r>
          </a:p>
        </p:txBody>
      </p:sp>
      <p:sp>
        <p:nvSpPr>
          <p:cNvPr name="TextBox 13" id="13"/>
          <p:cNvSpPr txBox="true"/>
          <p:nvPr/>
        </p:nvSpPr>
        <p:spPr>
          <a:xfrm rot="0">
            <a:off x="11612193" y="2958736"/>
            <a:ext cx="8831905" cy="4152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Số lượng hành khách (numeric (int))</a:t>
            </a:r>
          </a:p>
        </p:txBody>
      </p:sp>
      <p:sp>
        <p:nvSpPr>
          <p:cNvPr name="TextBox 14" id="14"/>
          <p:cNvSpPr txBox="true"/>
          <p:nvPr/>
        </p:nvSpPr>
        <p:spPr>
          <a:xfrm rot="0">
            <a:off x="1806359" y="2928256"/>
            <a:ext cx="8831905" cy="8343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Dự đ</a:t>
            </a:r>
            <a:r>
              <a:rPr lang="en-US" sz="2400">
                <a:solidFill>
                  <a:srgbClr val="000000"/>
                </a:solidFill>
                <a:latin typeface="Arial"/>
                <a:ea typeface="Arial"/>
                <a:cs typeface="Arial"/>
                <a:sym typeface="Arial"/>
              </a:rPr>
              <a:t>oán số lượng hành khách </a:t>
            </a:r>
            <a:r>
              <a:rPr lang="en-US" sz="2400">
                <a:solidFill>
                  <a:srgbClr val="000000"/>
                </a:solidFill>
                <a:latin typeface="Arial"/>
                <a:ea typeface="Arial"/>
                <a:cs typeface="Arial"/>
                <a:sym typeface="Arial"/>
              </a:rPr>
              <a:t>trên</a:t>
            </a:r>
            <a:r>
              <a:rPr lang="en-US" sz="2400">
                <a:solidFill>
                  <a:srgbClr val="000000"/>
                </a:solidFill>
                <a:latin typeface="Arial"/>
                <a:ea typeface="Arial"/>
                <a:cs typeface="Arial"/>
                <a:sym typeface="Arial"/>
              </a:rPr>
              <a:t> một chuyến bay nhất</a:t>
            </a:r>
            <a:r>
              <a:rPr lang="en-US" sz="2400">
                <a:solidFill>
                  <a:srgbClr val="000000"/>
                </a:solidFill>
                <a:latin typeface="Arial"/>
                <a:ea typeface="Arial"/>
                <a:cs typeface="Arial"/>
                <a:sym typeface="Arial"/>
              </a:rPr>
              <a:t> định</a:t>
            </a:r>
          </a:p>
        </p:txBody>
      </p:sp>
      <p:sp>
        <p:nvSpPr>
          <p:cNvPr name="TextBox 15" id="15"/>
          <p:cNvSpPr txBox="true"/>
          <p:nvPr/>
        </p:nvSpPr>
        <p:spPr>
          <a:xfrm rot="0">
            <a:off x="11623019" y="3488052"/>
            <a:ext cx="6352886" cy="674243"/>
          </a:xfrm>
          <a:prstGeom prst="rect">
            <a:avLst/>
          </a:prstGeom>
        </p:spPr>
        <p:txBody>
          <a:bodyPr anchor="t" rtlCol="false" tIns="0" lIns="0" bIns="0" rIns="0">
            <a:spAutoFit/>
          </a:bodyPr>
          <a:lstStyle/>
          <a:p>
            <a:pPr algn="l">
              <a:lnSpc>
                <a:spcPts val="5362"/>
              </a:lnSpc>
            </a:pPr>
            <a:r>
              <a:rPr lang="en-US" sz="3830">
                <a:solidFill>
                  <a:srgbClr val="000000"/>
                </a:solidFill>
                <a:latin typeface="Arial"/>
                <a:ea typeface="Arial"/>
                <a:cs typeface="Arial"/>
                <a:sym typeface="Arial"/>
              </a:rPr>
              <a:t>Các mô hình sử dụng :</a:t>
            </a:r>
          </a:p>
        </p:txBody>
      </p:sp>
      <p:sp>
        <p:nvSpPr>
          <p:cNvPr name="TextBox 16" id="16"/>
          <p:cNvSpPr txBox="true"/>
          <p:nvPr/>
        </p:nvSpPr>
        <p:spPr>
          <a:xfrm rot="0">
            <a:off x="11623019" y="4276595"/>
            <a:ext cx="8831905" cy="1253490"/>
          </a:xfrm>
          <a:prstGeom prst="rect">
            <a:avLst/>
          </a:prstGeom>
        </p:spPr>
        <p:txBody>
          <a:bodyPr anchor="t" rtlCol="false" tIns="0" lIns="0" bIns="0" rIns="0">
            <a:spAutoFit/>
          </a:bodyPr>
          <a:lstStyle/>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Ra</a:t>
            </a:r>
            <a:r>
              <a:rPr lang="en-US" sz="2400">
                <a:solidFill>
                  <a:srgbClr val="000000"/>
                </a:solidFill>
                <a:latin typeface="Arial"/>
                <a:ea typeface="Arial"/>
                <a:cs typeface="Arial"/>
                <a:sym typeface="Arial"/>
              </a:rPr>
              <a:t>ndom Fo</a:t>
            </a:r>
            <a:r>
              <a:rPr lang="en-US" sz="2400">
                <a:solidFill>
                  <a:srgbClr val="000000"/>
                </a:solidFill>
                <a:latin typeface="Arial"/>
                <a:ea typeface="Arial"/>
                <a:cs typeface="Arial"/>
                <a:sym typeface="Arial"/>
              </a:rPr>
              <a:t>res</a:t>
            </a:r>
            <a:r>
              <a:rPr lang="en-US" sz="2400">
                <a:solidFill>
                  <a:srgbClr val="000000"/>
                </a:solidFill>
                <a:latin typeface="Arial"/>
                <a:ea typeface="Arial"/>
                <a:cs typeface="Arial"/>
                <a:sym typeface="Arial"/>
              </a:rPr>
              <a:t>t Classifier </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XGBoost</a:t>
            </a:r>
          </a:p>
          <a:p>
            <a:pPr algn="l">
              <a:lnSpc>
                <a:spcPts val="3359"/>
              </a:lnSpc>
              <a:spcBef>
                <a:spcPct val="0"/>
              </a:spcBef>
            </a:pPr>
          </a:p>
        </p:txBody>
      </p:sp>
      <p:sp>
        <p:nvSpPr>
          <p:cNvPr name="TextBox 17" id="17"/>
          <p:cNvSpPr txBox="true"/>
          <p:nvPr/>
        </p:nvSpPr>
        <p:spPr>
          <a:xfrm rot="0">
            <a:off x="11866937" y="5248482"/>
            <a:ext cx="1433116"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Độ đo:</a:t>
            </a:r>
          </a:p>
        </p:txBody>
      </p:sp>
      <p:sp>
        <p:nvSpPr>
          <p:cNvPr name="TextBox 18" id="18"/>
          <p:cNvSpPr txBox="true"/>
          <p:nvPr/>
        </p:nvSpPr>
        <p:spPr>
          <a:xfrm rot="0">
            <a:off x="11704751" y="5894150"/>
            <a:ext cx="5647107" cy="12534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rial"/>
                <a:ea typeface="Arial"/>
                <a:cs typeface="Arial"/>
                <a:sym typeface="Arial"/>
              </a:rPr>
              <a:t>R² cao → mô hình giả</a:t>
            </a:r>
            <a:r>
              <a:rPr lang="en-US" sz="2400">
                <a:solidFill>
                  <a:srgbClr val="000000"/>
                </a:solidFill>
                <a:latin typeface="Arial"/>
                <a:ea typeface="Arial"/>
                <a:cs typeface="Arial"/>
                <a:sym typeface="Arial"/>
              </a:rPr>
              <a:t>i thích tốt.</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MAE, RMSE nhỏ → mô</a:t>
            </a:r>
            <a:r>
              <a:rPr lang="en-US" sz="2400">
                <a:solidFill>
                  <a:srgbClr val="000000"/>
                </a:solidFill>
                <a:latin typeface="Arial"/>
                <a:ea typeface="Arial"/>
                <a:cs typeface="Arial"/>
                <a:sym typeface="Arial"/>
              </a:rPr>
              <a:t> hình dự báo chính xác.</a:t>
            </a:r>
          </a:p>
        </p:txBody>
      </p:sp>
      <p:sp>
        <p:nvSpPr>
          <p:cNvPr name="TextBox 19" id="19"/>
          <p:cNvSpPr txBox="true"/>
          <p:nvPr/>
        </p:nvSpPr>
        <p:spPr>
          <a:xfrm rot="0">
            <a:off x="11612193" y="7413589"/>
            <a:ext cx="5134471" cy="674243"/>
          </a:xfrm>
          <a:prstGeom prst="rect">
            <a:avLst/>
          </a:prstGeom>
        </p:spPr>
        <p:txBody>
          <a:bodyPr anchor="t" rtlCol="false" tIns="0" lIns="0" bIns="0" rIns="0">
            <a:spAutoFit/>
          </a:bodyPr>
          <a:lstStyle/>
          <a:p>
            <a:pPr algn="ctr">
              <a:lnSpc>
                <a:spcPts val="5362"/>
              </a:lnSpc>
              <a:spcBef>
                <a:spcPct val="0"/>
              </a:spcBef>
            </a:pPr>
            <a:r>
              <a:rPr lang="en-US" sz="3830">
                <a:solidFill>
                  <a:srgbClr val="000000"/>
                </a:solidFill>
                <a:latin typeface="Arial"/>
                <a:ea typeface="Arial"/>
                <a:cs typeface="Arial"/>
                <a:sym typeface="Arial"/>
              </a:rPr>
              <a:t>Phương pháp đánh giá:</a:t>
            </a:r>
          </a:p>
        </p:txBody>
      </p:sp>
      <p:sp>
        <p:nvSpPr>
          <p:cNvPr name="TextBox 20" id="20"/>
          <p:cNvSpPr txBox="true"/>
          <p:nvPr/>
        </p:nvSpPr>
        <p:spPr>
          <a:xfrm rot="0">
            <a:off x="11704751" y="8059257"/>
            <a:ext cx="2731195" cy="1253490"/>
          </a:xfrm>
          <a:prstGeom prst="rect">
            <a:avLst/>
          </a:prstGeom>
        </p:spPr>
        <p:txBody>
          <a:bodyPr anchor="t" rtlCol="false" tIns="0" lIns="0" bIns="0" rIns="0">
            <a:spAutoFit/>
          </a:bodyPr>
          <a:lstStyle/>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Tra</a:t>
            </a:r>
            <a:r>
              <a:rPr lang="en-US" sz="2399">
                <a:solidFill>
                  <a:srgbClr val="000000"/>
                </a:solidFill>
                <a:latin typeface="Arial"/>
                <a:ea typeface="Arial"/>
                <a:cs typeface="Arial"/>
                <a:sym typeface="Arial"/>
              </a:rPr>
              <a:t>in/Test Split</a:t>
            </a:r>
          </a:p>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Cross-Validation</a:t>
            </a:r>
          </a:p>
          <a:p>
            <a:pPr algn="l">
              <a:lnSpc>
                <a:spcPts val="3359"/>
              </a:lnSpc>
              <a:spcBef>
                <a:spcPct val="0"/>
              </a:spcBef>
            </a:pPr>
          </a:p>
        </p:txBody>
      </p:sp>
      <p:sp>
        <p:nvSpPr>
          <p:cNvPr name="TextBox 21" id="21"/>
          <p:cNvSpPr txBox="true"/>
          <p:nvPr/>
        </p:nvSpPr>
        <p:spPr>
          <a:xfrm rot="0">
            <a:off x="17975905" y="9616013"/>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9DFCF"/>
        </a:solidFill>
      </p:bgPr>
    </p:bg>
    <p:spTree>
      <p:nvGrpSpPr>
        <p:cNvPr id="1" name=""/>
        <p:cNvGrpSpPr/>
        <p:nvPr/>
      </p:nvGrpSpPr>
      <p:grpSpPr>
        <a:xfrm>
          <a:off x="0" y="0"/>
          <a:ext cx="0" cy="0"/>
          <a:chOff x="0" y="0"/>
          <a:chExt cx="0" cy="0"/>
        </a:xfrm>
      </p:grpSpPr>
      <p:sp>
        <p:nvSpPr>
          <p:cNvPr name="TextBox 2" id="2"/>
          <p:cNvSpPr txBox="true"/>
          <p:nvPr/>
        </p:nvSpPr>
        <p:spPr>
          <a:xfrm rot="0">
            <a:off x="3970047" y="4255363"/>
            <a:ext cx="10347907" cy="1690387"/>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Xây dựng mô hình hồi quy tuyến tính và phi tuyến để đánh giá tác động của khoảng cách bay đến giá vé và lượng hành khách</a:t>
            </a:r>
          </a:p>
        </p:txBody>
      </p:sp>
      <p:sp>
        <p:nvSpPr>
          <p:cNvPr name="TextBox 3" id="3"/>
          <p:cNvSpPr txBox="true"/>
          <p:nvPr/>
        </p:nvSpPr>
        <p:spPr>
          <a:xfrm rot="0">
            <a:off x="1028700" y="962025"/>
            <a:ext cx="8235212" cy="449132"/>
          </a:xfrm>
          <a:prstGeom prst="rect">
            <a:avLst/>
          </a:prstGeom>
        </p:spPr>
        <p:txBody>
          <a:bodyPr anchor="t" rtlCol="false" tIns="0" lIns="0" bIns="0" rIns="0">
            <a:spAutoFit/>
          </a:bodyPr>
          <a:lstStyle/>
          <a:p>
            <a:pPr algn="l">
              <a:lnSpc>
                <a:spcPts val="3546"/>
              </a:lnSpc>
              <a:spcBef>
                <a:spcPct val="0"/>
              </a:spcBef>
            </a:pPr>
            <a:r>
              <a:rPr lang="en-US" b="true" sz="2533">
                <a:solidFill>
                  <a:srgbClr val="000000"/>
                </a:solidFill>
                <a:latin typeface="Arial Bold"/>
                <a:ea typeface="Arial Bold"/>
                <a:cs typeface="Arial Bold"/>
                <a:sym typeface="Arial Bold"/>
              </a:rPr>
              <a:t>Thành viên 2 : Dương Minh Hiếu</a:t>
            </a:r>
          </a:p>
        </p:txBody>
      </p:sp>
      <p:sp>
        <p:nvSpPr>
          <p:cNvPr name="TextBox 4" id="4"/>
          <p:cNvSpPr txBox="true"/>
          <p:nvPr/>
        </p:nvSpPr>
        <p:spPr>
          <a:xfrm rot="0">
            <a:off x="17895111" y="9454774"/>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DFCF"/>
        </a:solidFill>
      </p:bgPr>
    </p:bg>
    <p:spTree>
      <p:nvGrpSpPr>
        <p:cNvPr id="1" name=""/>
        <p:cNvGrpSpPr/>
        <p:nvPr/>
      </p:nvGrpSpPr>
      <p:grpSpPr>
        <a:xfrm>
          <a:off x="0" y="0"/>
          <a:ext cx="0" cy="0"/>
          <a:chOff x="0" y="0"/>
          <a:chExt cx="0" cy="0"/>
        </a:xfrm>
      </p:grpSpPr>
      <p:grpSp>
        <p:nvGrpSpPr>
          <p:cNvPr name="Group 2" id="2"/>
          <p:cNvGrpSpPr/>
          <p:nvPr/>
        </p:nvGrpSpPr>
        <p:grpSpPr>
          <a:xfrm rot="0">
            <a:off x="432117" y="1868012"/>
            <a:ext cx="5064335" cy="6550976"/>
            <a:chOff x="0" y="0"/>
            <a:chExt cx="812800" cy="1051398"/>
          </a:xfrm>
        </p:grpSpPr>
        <p:sp>
          <p:nvSpPr>
            <p:cNvPr name="Freeform 3" id="3"/>
            <p:cNvSpPr/>
            <p:nvPr/>
          </p:nvSpPr>
          <p:spPr>
            <a:xfrm flipH="false" flipV="false" rot="0">
              <a:off x="0" y="0"/>
              <a:ext cx="812800" cy="1051398"/>
            </a:xfrm>
            <a:custGeom>
              <a:avLst/>
              <a:gdLst/>
              <a:ahLst/>
              <a:cxnLst/>
              <a:rect r="r" b="b" t="t" l="l"/>
              <a:pathLst>
                <a:path h="1051398" w="812800">
                  <a:moveTo>
                    <a:pt x="0" y="0"/>
                  </a:moveTo>
                  <a:lnTo>
                    <a:pt x="812800" y="0"/>
                  </a:lnTo>
                  <a:lnTo>
                    <a:pt x="812800" y="1051398"/>
                  </a:lnTo>
                  <a:lnTo>
                    <a:pt x="0" y="1051398"/>
                  </a:lnTo>
                  <a:close/>
                </a:path>
              </a:pathLst>
            </a:custGeom>
            <a:blipFill>
              <a:blip r:embed="rId2"/>
              <a:stretch>
                <a:fillRect l="0" t="-5516" r="0" b="-5516"/>
              </a:stretch>
            </a:blipFill>
          </p:spPr>
        </p:sp>
      </p:grpSp>
      <p:grpSp>
        <p:nvGrpSpPr>
          <p:cNvPr name="Group 4" id="4"/>
          <p:cNvGrpSpPr/>
          <p:nvPr/>
        </p:nvGrpSpPr>
        <p:grpSpPr>
          <a:xfrm rot="0">
            <a:off x="6522704" y="1868012"/>
            <a:ext cx="11304620" cy="7844808"/>
            <a:chOff x="0" y="0"/>
            <a:chExt cx="2977349" cy="2066122"/>
          </a:xfrm>
        </p:grpSpPr>
        <p:sp>
          <p:nvSpPr>
            <p:cNvPr name="Freeform 5" id="5"/>
            <p:cNvSpPr/>
            <p:nvPr/>
          </p:nvSpPr>
          <p:spPr>
            <a:xfrm flipH="false" flipV="false" rot="0">
              <a:off x="0" y="0"/>
              <a:ext cx="2977348" cy="2066122"/>
            </a:xfrm>
            <a:custGeom>
              <a:avLst/>
              <a:gdLst/>
              <a:ahLst/>
              <a:cxnLst/>
              <a:rect r="r" b="b" t="t" l="l"/>
              <a:pathLst>
                <a:path h="2066122" w="2977348">
                  <a:moveTo>
                    <a:pt x="0" y="0"/>
                  </a:moveTo>
                  <a:lnTo>
                    <a:pt x="2977348" y="0"/>
                  </a:lnTo>
                  <a:lnTo>
                    <a:pt x="2977348" y="2066122"/>
                  </a:lnTo>
                  <a:lnTo>
                    <a:pt x="0" y="2066122"/>
                  </a:lnTo>
                  <a:close/>
                </a:path>
              </a:pathLst>
            </a:custGeom>
            <a:solidFill>
              <a:srgbClr val="FFFFFF"/>
            </a:solidFill>
            <a:ln w="19050" cap="sq">
              <a:solidFill>
                <a:srgbClr val="000000"/>
              </a:solidFill>
              <a:prstDash val="solid"/>
              <a:miter/>
            </a:ln>
          </p:spPr>
        </p:sp>
        <p:sp>
          <p:nvSpPr>
            <p:cNvPr name="TextBox 6" id="6"/>
            <p:cNvSpPr txBox="true"/>
            <p:nvPr/>
          </p:nvSpPr>
          <p:spPr>
            <a:xfrm>
              <a:off x="0" y="-47625"/>
              <a:ext cx="2977349" cy="2113747"/>
            </a:xfrm>
            <a:prstGeom prst="rect">
              <a:avLst/>
            </a:prstGeom>
          </p:spPr>
          <p:txBody>
            <a:bodyPr anchor="ctr" rtlCol="false" tIns="50800" lIns="50800" bIns="50800" rIns="50800"/>
            <a:lstStyle/>
            <a:p>
              <a:pPr algn="ctr">
                <a:lnSpc>
                  <a:spcPts val="2660"/>
                </a:lnSpc>
              </a:pPr>
            </a:p>
          </p:txBody>
        </p:sp>
      </p:grpSp>
      <p:sp>
        <p:nvSpPr>
          <p:cNvPr name="Freeform 7" id="7"/>
          <p:cNvSpPr/>
          <p:nvPr/>
        </p:nvSpPr>
        <p:spPr>
          <a:xfrm flipH="false" flipV="false" rot="2807232">
            <a:off x="-2053145" y="7317991"/>
            <a:ext cx="6439613" cy="5195660"/>
          </a:xfrm>
          <a:custGeom>
            <a:avLst/>
            <a:gdLst/>
            <a:ahLst/>
            <a:cxnLst/>
            <a:rect r="r" b="b" t="t" l="l"/>
            <a:pathLst>
              <a:path h="5195660" w="6439613">
                <a:moveTo>
                  <a:pt x="0" y="0"/>
                </a:moveTo>
                <a:lnTo>
                  <a:pt x="6439613" y="0"/>
                </a:lnTo>
                <a:lnTo>
                  <a:pt x="6439613" y="5195661"/>
                </a:lnTo>
                <a:lnTo>
                  <a:pt x="0" y="5195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655588" y="1926828"/>
            <a:ext cx="8235212" cy="449132"/>
          </a:xfrm>
          <a:prstGeom prst="rect">
            <a:avLst/>
          </a:prstGeom>
        </p:spPr>
        <p:txBody>
          <a:bodyPr anchor="t" rtlCol="false" tIns="0" lIns="0" bIns="0" rIns="0">
            <a:spAutoFit/>
          </a:bodyPr>
          <a:lstStyle/>
          <a:p>
            <a:pPr algn="l">
              <a:lnSpc>
                <a:spcPts val="3546"/>
              </a:lnSpc>
              <a:spcBef>
                <a:spcPct val="0"/>
              </a:spcBef>
            </a:pPr>
            <a:r>
              <a:rPr lang="en-US" b="true" sz="2533">
                <a:solidFill>
                  <a:srgbClr val="000000"/>
                </a:solidFill>
                <a:latin typeface="Arial Bold"/>
                <a:ea typeface="Arial Bold"/>
                <a:cs typeface="Arial Bold"/>
                <a:sym typeface="Arial Bold"/>
              </a:rPr>
              <a:t>Thành viên 2 : Dương Minh Hiếu</a:t>
            </a:r>
          </a:p>
        </p:txBody>
      </p:sp>
      <p:sp>
        <p:nvSpPr>
          <p:cNvPr name="TextBox 9" id="9"/>
          <p:cNvSpPr txBox="true"/>
          <p:nvPr/>
        </p:nvSpPr>
        <p:spPr>
          <a:xfrm rot="0">
            <a:off x="7001061" y="2467679"/>
            <a:ext cx="10347907" cy="1690549"/>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Xây dựng mô hình hồi quy tuyến tính và phi tuyến để đánh giá tác động của khoảng cách bay đến giá vé và lượng hành khách</a:t>
            </a:r>
          </a:p>
        </p:txBody>
      </p:sp>
      <p:sp>
        <p:nvSpPr>
          <p:cNvPr name="TextBox 10" id="10"/>
          <p:cNvSpPr txBox="true"/>
          <p:nvPr/>
        </p:nvSpPr>
        <p:spPr>
          <a:xfrm rot="0">
            <a:off x="6838265" y="6456424"/>
            <a:ext cx="9289136" cy="2091690"/>
          </a:xfrm>
          <a:prstGeom prst="rect">
            <a:avLst/>
          </a:prstGeom>
        </p:spPr>
        <p:txBody>
          <a:bodyPr anchor="t" rtlCol="false" tIns="0" lIns="0" bIns="0" rIns="0">
            <a:spAutoFit/>
          </a:bodyPr>
          <a:lstStyle/>
          <a:p>
            <a:pPr algn="l">
              <a:lnSpc>
                <a:spcPts val="3359"/>
              </a:lnSpc>
            </a:pPr>
            <a:r>
              <a:rPr lang="en-US" sz="2399">
                <a:solidFill>
                  <a:srgbClr val="000000"/>
                </a:solidFill>
                <a:latin typeface="Arial"/>
                <a:ea typeface="Arial"/>
                <a:cs typeface="Arial"/>
                <a:sym typeface="Arial"/>
              </a:rPr>
              <a:t>Phương pháp &amp; mô hình áp dụng:</a:t>
            </a:r>
          </a:p>
          <a:p>
            <a:pPr algn="l" marL="518158" indent="-259079" lvl="1">
              <a:lnSpc>
                <a:spcPts val="3359"/>
              </a:lnSpc>
              <a:buFont typeface="Arial"/>
              <a:buChar char="•"/>
            </a:pPr>
            <a:r>
              <a:rPr lang="en-US" sz="2399">
                <a:solidFill>
                  <a:srgbClr val="000000"/>
                </a:solidFill>
                <a:latin typeface="Arial"/>
                <a:ea typeface="Arial"/>
                <a:cs typeface="Arial"/>
                <a:sym typeface="Arial"/>
              </a:rPr>
              <a:t>Correlation, scatter plot, boxplot (EDA) → đo mức tương quan giữa khoảng cách và giá vé/hành khách</a:t>
            </a:r>
          </a:p>
          <a:p>
            <a:pPr algn="l" marL="518158" indent="-259079" lvl="1">
              <a:lnSpc>
                <a:spcPts val="3359"/>
              </a:lnSpc>
              <a:spcBef>
                <a:spcPct val="0"/>
              </a:spcBef>
              <a:buFont typeface="Arial"/>
              <a:buChar char="•"/>
            </a:pPr>
            <a:r>
              <a:rPr lang="en-US" sz="2399">
                <a:solidFill>
                  <a:srgbClr val="000000"/>
                </a:solidFill>
                <a:latin typeface="Arial"/>
                <a:ea typeface="Arial"/>
                <a:cs typeface="Arial"/>
                <a:sym typeface="Arial"/>
              </a:rPr>
              <a:t>Linear Regression / Polynomial Regression → mô hình hóa tác động tuyến tính &amp; phi tuyến</a:t>
            </a:r>
          </a:p>
        </p:txBody>
      </p:sp>
      <p:sp>
        <p:nvSpPr>
          <p:cNvPr name="TextBox 11" id="11"/>
          <p:cNvSpPr txBox="true"/>
          <p:nvPr/>
        </p:nvSpPr>
        <p:spPr>
          <a:xfrm rot="0">
            <a:off x="6838265" y="4278522"/>
            <a:ext cx="9184054" cy="1672590"/>
          </a:xfrm>
          <a:prstGeom prst="rect">
            <a:avLst/>
          </a:prstGeom>
        </p:spPr>
        <p:txBody>
          <a:bodyPr anchor="t" rtlCol="false" tIns="0" lIns="0" bIns="0" rIns="0">
            <a:spAutoFit/>
          </a:bodyPr>
          <a:lstStyle/>
          <a:p>
            <a:pPr algn="l">
              <a:lnSpc>
                <a:spcPts val="3359"/>
              </a:lnSpc>
            </a:pPr>
            <a:r>
              <a:rPr lang="en-US" sz="2400">
                <a:solidFill>
                  <a:srgbClr val="000000"/>
                </a:solidFill>
                <a:latin typeface="Arial"/>
                <a:ea typeface="Arial"/>
                <a:cs typeface="Arial"/>
                <a:sym typeface="Arial"/>
              </a:rPr>
              <a:t>Mục tiêu chính:</a:t>
            </a:r>
          </a:p>
          <a:p>
            <a:pPr algn="l" marL="518160" indent="-259080" lvl="1">
              <a:lnSpc>
                <a:spcPts val="3359"/>
              </a:lnSpc>
              <a:buFont typeface="Arial"/>
              <a:buChar char="•"/>
            </a:pPr>
            <a:r>
              <a:rPr lang="en-US" sz="2400">
                <a:solidFill>
                  <a:srgbClr val="000000"/>
                </a:solidFill>
                <a:latin typeface="Arial"/>
                <a:ea typeface="Arial"/>
                <a:cs typeface="Arial"/>
                <a:sym typeface="Arial"/>
              </a:rPr>
              <a:t>Định lượng mối quan hệ giữa khoảng cách (nsmiles) và giá vé / số hành khách</a:t>
            </a:r>
          </a:p>
          <a:p>
            <a:pPr algn="l" marL="518160" indent="-259080" lvl="1">
              <a:lnSpc>
                <a:spcPts val="3359"/>
              </a:lnSpc>
              <a:spcBef>
                <a:spcPct val="0"/>
              </a:spcBef>
              <a:buFont typeface="Arial"/>
              <a:buChar char="•"/>
            </a:pPr>
            <a:r>
              <a:rPr lang="en-US" sz="2400">
                <a:solidFill>
                  <a:srgbClr val="000000"/>
                </a:solidFill>
                <a:latin typeface="Arial"/>
                <a:ea typeface="Arial"/>
                <a:cs typeface="Arial"/>
                <a:sym typeface="Arial"/>
              </a:rPr>
              <a:t>Xác định xu hướng biến động giá vé theo độ dài tuyến bay</a:t>
            </a:r>
          </a:p>
        </p:txBody>
      </p:sp>
      <p:sp>
        <p:nvSpPr>
          <p:cNvPr name="TextBox 12" id="12"/>
          <p:cNvSpPr txBox="true"/>
          <p:nvPr/>
        </p:nvSpPr>
        <p:spPr>
          <a:xfrm rot="0">
            <a:off x="17827324" y="9627095"/>
            <a:ext cx="226083" cy="566475"/>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Arial Bold"/>
                <a:ea typeface="Arial Bold"/>
                <a:cs typeface="Arial Bold"/>
                <a:sym typeface="Arial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DAG0nRUCAdU</dc:identifier>
  <dcterms:modified xsi:type="dcterms:W3CDTF">2011-08-01T06:04:30Z</dcterms:modified>
  <cp:revision>1</cp:revision>
  <dc:title>ML</dc:title>
</cp:coreProperties>
</file>